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23"/>
  </p:notesMasterIdLst>
  <p:sldIdLst>
    <p:sldId id="263" r:id="rId3"/>
    <p:sldId id="265" r:id="rId4"/>
    <p:sldId id="271" r:id="rId5"/>
    <p:sldId id="259" r:id="rId6"/>
    <p:sldId id="260" r:id="rId7"/>
    <p:sldId id="261" r:id="rId8"/>
    <p:sldId id="272" r:id="rId9"/>
    <p:sldId id="262" r:id="rId10"/>
    <p:sldId id="273" r:id="rId11"/>
    <p:sldId id="274" r:id="rId12"/>
    <p:sldId id="266" r:id="rId13"/>
    <p:sldId id="267" r:id="rId14"/>
    <p:sldId id="275" r:id="rId15"/>
    <p:sldId id="269" r:id="rId16"/>
    <p:sldId id="276" r:id="rId17"/>
    <p:sldId id="277" r:id="rId18"/>
    <p:sldId id="278" r:id="rId19"/>
    <p:sldId id="279" r:id="rId20"/>
    <p:sldId id="284" r:id="rId21"/>
    <p:sldId id="264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E7B98B-33A1-4B48-870D-2AC232205DF0}">
  <a:tblStyle styleId="{AAE7B98B-33A1-4B48-870D-2AC232205D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4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9761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7742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00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45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3854938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365760" y="2166365"/>
            <a:ext cx="11471565" cy="1739347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33"/>
              <a:buFont typeface="Quattrocento Sans"/>
              <a:buNone/>
              <a:defRPr sz="5333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524000" y="3996251"/>
            <a:ext cx="9144000" cy="1309255"/>
          </a:xfrm>
          <a:prstGeom prst="rect">
            <a:avLst/>
          </a:prstGeom>
          <a:solidFill>
            <a:srgbClr val="181818">
              <a:alpha val="3176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FCFCFC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8175" y="809765"/>
            <a:ext cx="1493583" cy="786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28;p28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4203160" y="848143"/>
            <a:ext cx="1307954" cy="7477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223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800"/>
              <a:buChar char="▪"/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7" name="Google Shape;28;p28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0029494" y="359229"/>
            <a:ext cx="706542" cy="401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2825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 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-6842" y="2059012"/>
            <a:ext cx="12195668" cy="182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 b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833191" y="4010335"/>
            <a:ext cx="10515600" cy="11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C8C8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C8C8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C8C8C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099BDD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6694332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514352" y="1088572"/>
            <a:ext cx="5445872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230390" y="1088572"/>
            <a:ext cx="5463769" cy="5129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181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15412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514350" y="958430"/>
            <a:ext cx="544753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514350" y="1823931"/>
            <a:ext cx="544753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3"/>
          </p:nvPr>
        </p:nvSpPr>
        <p:spPr>
          <a:xfrm>
            <a:off x="6231231" y="958430"/>
            <a:ext cx="5452768" cy="74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100"/>
              <a:buNone/>
              <a:defRPr sz="21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4"/>
          </p:nvPr>
        </p:nvSpPr>
        <p:spPr>
          <a:xfrm>
            <a:off x="6231231" y="1823928"/>
            <a:ext cx="5452768" cy="439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83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▪"/>
              <a:defRPr sz="2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55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830887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97365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360635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514350" y="1148080"/>
            <a:ext cx="6819138" cy="508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3200"/>
              <a:buChar char="▪"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4064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800"/>
              <a:buChar char="▪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▪"/>
              <a:defRPr sz="2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7789022" y="1148081"/>
            <a:ext cx="3905137" cy="5086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6214109" y="6422855"/>
            <a:ext cx="49618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42919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40388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493899" y="1706880"/>
            <a:ext cx="6912741" cy="4436535"/>
          </a:xfrm>
          <a:prstGeom prst="rect">
            <a:avLst/>
          </a:prstGeom>
          <a:solidFill>
            <a:srgbClr val="5CC8F8"/>
          </a:solidFill>
          <a:ln>
            <a:noFill/>
          </a:ln>
        </p:spPr>
        <p:txBody>
          <a:bodyPr spcFirstLastPara="1" wrap="square" lIns="91425" tIns="36575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16161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7790687" y="1706880"/>
            <a:ext cx="3893311" cy="4436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2379944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 rot="5400000">
            <a:off x="3550314" y="-1915763"/>
            <a:ext cx="5097721" cy="11169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344150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 Title and 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 rot="5400000">
            <a:off x="7413033" y="2022228"/>
            <a:ext cx="5897563" cy="240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 rot="5400000">
            <a:off x="1876064" y="-763227"/>
            <a:ext cx="5897563" cy="7973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▪"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1" y="6422855"/>
            <a:ext cx="274319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3776136" y="6422855"/>
            <a:ext cx="427966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073050" y="6422855"/>
            <a:ext cx="87975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91532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83" y="0"/>
            <a:ext cx="12188952" cy="93181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14352" y="284177"/>
            <a:ext cx="10334625" cy="55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Quattrocento Sans"/>
              <a:buNone/>
              <a:defRPr sz="3200" b="0" i="0" u="none" strike="noStrike" cap="none">
                <a:solidFill>
                  <a:schemeClr val="lt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514350" y="1120201"/>
            <a:ext cx="11169649" cy="509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oto Sans Symbols"/>
              <a:buChar char="▪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514350" y="6422855"/>
            <a:ext cx="36888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7721600" y="6422855"/>
            <a:ext cx="337312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x-none" sz="800" b="0" i="0" u="none" strike="noStrike" kern="0" cap="none" spc="0" normalizeH="0" baseline="0" noProof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1176001" y="6422855"/>
            <a:ext cx="50799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Quattrocento Sans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A5A5A5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16" name="Google Shape;16;p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0871200" y="340356"/>
            <a:ext cx="835024" cy="4394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30507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hyperlink" Target="https://www.facebook.com/LotusQualityAssurance/" TargetMode="External"/><Relationship Id="rId7" Type="http://schemas.openxmlformats.org/officeDocument/2006/relationships/hyperlink" Target="https://twitter.com/LQA_HQ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hyperlink" Target="https://www.linkedin.com/company/lqa" TargetMode="External"/><Relationship Id="rId4" Type="http://schemas.openxmlformats.org/officeDocument/2006/relationships/image" Target="../media/image19.png"/><Relationship Id="rId9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2192000" cy="686829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6" name="Google Shape;86;p13"/>
          <p:cNvSpPr/>
          <p:nvPr/>
        </p:nvSpPr>
        <p:spPr>
          <a:xfrm>
            <a:off x="277091" y="266066"/>
            <a:ext cx="86868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Học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lập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My</a:t>
            </a:r>
            <a:r>
              <a:rPr lang="en-US" sz="4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SQL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4400" b="0" i="0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b="0" i="0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5401847" y="6372225"/>
            <a:ext cx="1484728" cy="475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US" sz="2000" b="0" u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Hanoi 202</a:t>
            </a:r>
            <a:r>
              <a:rPr lang="en-US" sz="20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</p:txBody>
      </p:sp>
      <p:grpSp>
        <p:nvGrpSpPr>
          <p:cNvPr id="6" name="Group 5"/>
          <p:cNvGrpSpPr/>
          <p:nvPr/>
        </p:nvGrpSpPr>
        <p:grpSpPr>
          <a:xfrm>
            <a:off x="10473056" y="266066"/>
            <a:ext cx="1718945" cy="1715134"/>
            <a:chOff x="0" y="0"/>
            <a:chExt cx="1719154" cy="1715581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0" y="0"/>
              <a:ext cx="1638300" cy="1214120"/>
            </a:xfrm>
            <a:custGeom>
              <a:avLst/>
              <a:gdLst>
                <a:gd name="T0" fmla="*/ 258 w 516"/>
                <a:gd name="T1" fmla="*/ 6 h 382"/>
                <a:gd name="T2" fmla="*/ 258 w 516"/>
                <a:gd name="T3" fmla="*/ 345 h 382"/>
                <a:gd name="T4" fmla="*/ 144 w 516"/>
                <a:gd name="T5" fmla="*/ 117 h 382"/>
                <a:gd name="T6" fmla="*/ 258 w 516"/>
                <a:gd name="T7" fmla="*/ 311 h 382"/>
                <a:gd name="T8" fmla="*/ 60 w 516"/>
                <a:gd name="T9" fmla="*/ 62 h 382"/>
                <a:gd name="T10" fmla="*/ 81 w 516"/>
                <a:gd name="T11" fmla="*/ 87 h 382"/>
                <a:gd name="T12" fmla="*/ 86 w 516"/>
                <a:gd name="T13" fmla="*/ 96 h 382"/>
                <a:gd name="T14" fmla="*/ 41 w 516"/>
                <a:gd name="T15" fmla="*/ 178 h 382"/>
                <a:gd name="T16" fmla="*/ 41 w 516"/>
                <a:gd name="T17" fmla="*/ 178 h 382"/>
                <a:gd name="T18" fmla="*/ 50 w 516"/>
                <a:gd name="T19" fmla="*/ 223 h 382"/>
                <a:gd name="T20" fmla="*/ 60 w 516"/>
                <a:gd name="T21" fmla="*/ 227 h 382"/>
                <a:gd name="T22" fmla="*/ 93 w 516"/>
                <a:gd name="T23" fmla="*/ 303 h 382"/>
                <a:gd name="T24" fmla="*/ 126 w 516"/>
                <a:gd name="T25" fmla="*/ 335 h 382"/>
                <a:gd name="T26" fmla="*/ 126 w 516"/>
                <a:gd name="T27" fmla="*/ 335 h 382"/>
                <a:gd name="T28" fmla="*/ 154 w 516"/>
                <a:gd name="T29" fmla="*/ 354 h 382"/>
                <a:gd name="T30" fmla="*/ 141 w 516"/>
                <a:gd name="T31" fmla="*/ 382 h 382"/>
                <a:gd name="T32" fmla="*/ 167 w 516"/>
                <a:gd name="T33" fmla="*/ 360 h 382"/>
                <a:gd name="T34" fmla="*/ 40 w 516"/>
                <a:gd name="T35" fmla="*/ 22 h 382"/>
                <a:gd name="T36" fmla="*/ 39 w 516"/>
                <a:gd name="T37" fmla="*/ 92 h 382"/>
                <a:gd name="T38" fmla="*/ 39 w 516"/>
                <a:gd name="T39" fmla="*/ 179 h 382"/>
                <a:gd name="T40" fmla="*/ 39 w 516"/>
                <a:gd name="T41" fmla="*/ 179 h 382"/>
                <a:gd name="T42" fmla="*/ 18 w 516"/>
                <a:gd name="T43" fmla="*/ 219 h 382"/>
                <a:gd name="T44" fmla="*/ 13 w 516"/>
                <a:gd name="T45" fmla="*/ 230 h 382"/>
                <a:gd name="T46" fmla="*/ 62 w 516"/>
                <a:gd name="T47" fmla="*/ 277 h 382"/>
                <a:gd name="T48" fmla="*/ 124 w 516"/>
                <a:gd name="T49" fmla="*/ 337 h 382"/>
                <a:gd name="T50" fmla="*/ 124 w 516"/>
                <a:gd name="T51" fmla="*/ 337 h 382"/>
                <a:gd name="T52" fmla="*/ 427 w 516"/>
                <a:gd name="T53" fmla="*/ 38 h 382"/>
                <a:gd name="T54" fmla="*/ 442 w 516"/>
                <a:gd name="T55" fmla="*/ 55 h 382"/>
                <a:gd name="T56" fmla="*/ 430 w 516"/>
                <a:gd name="T57" fmla="*/ 96 h 382"/>
                <a:gd name="T58" fmla="*/ 439 w 516"/>
                <a:gd name="T59" fmla="*/ 134 h 382"/>
                <a:gd name="T60" fmla="*/ 439 w 516"/>
                <a:gd name="T61" fmla="*/ 134 h 382"/>
                <a:gd name="T62" fmla="*/ 466 w 516"/>
                <a:gd name="T63" fmla="*/ 223 h 382"/>
                <a:gd name="T64" fmla="*/ 456 w 516"/>
                <a:gd name="T65" fmla="*/ 227 h 382"/>
                <a:gd name="T66" fmla="*/ 438 w 516"/>
                <a:gd name="T67" fmla="*/ 267 h 382"/>
                <a:gd name="T68" fmla="*/ 398 w 516"/>
                <a:gd name="T69" fmla="*/ 278 h 382"/>
                <a:gd name="T70" fmla="*/ 398 w 516"/>
                <a:gd name="T71" fmla="*/ 278 h 382"/>
                <a:gd name="T72" fmla="*/ 467 w 516"/>
                <a:gd name="T73" fmla="*/ 87 h 382"/>
                <a:gd name="T74" fmla="*/ 503 w 516"/>
                <a:gd name="T75" fmla="*/ 117 h 382"/>
                <a:gd name="T76" fmla="*/ 477 w 516"/>
                <a:gd name="T77" fmla="*/ 179 h 382"/>
                <a:gd name="T78" fmla="*/ 498 w 516"/>
                <a:gd name="T79" fmla="*/ 219 h 382"/>
                <a:gd name="T80" fmla="*/ 498 w 516"/>
                <a:gd name="T81" fmla="*/ 219 h 382"/>
                <a:gd name="T82" fmla="*/ 504 w 516"/>
                <a:gd name="T83" fmla="*/ 230 h 382"/>
                <a:gd name="T84" fmla="*/ 454 w 516"/>
                <a:gd name="T85" fmla="*/ 312 h 382"/>
                <a:gd name="T86" fmla="*/ 392 w 516"/>
                <a:gd name="T87" fmla="*/ 337 h 382"/>
                <a:gd name="T88" fmla="*/ 390 w 516"/>
                <a:gd name="T89" fmla="*/ 349 h 382"/>
                <a:gd name="T90" fmla="*/ 370 w 516"/>
                <a:gd name="T91" fmla="*/ 306 h 382"/>
                <a:gd name="T92" fmla="*/ 313 w 516"/>
                <a:gd name="T93" fmla="*/ 380 h 382"/>
                <a:gd name="T94" fmla="*/ 390 w 516"/>
                <a:gd name="T95" fmla="*/ 34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16" h="382">
                  <a:moveTo>
                    <a:pt x="382" y="250"/>
                  </a:moveTo>
                  <a:cubicBezTo>
                    <a:pt x="408" y="184"/>
                    <a:pt x="405" y="84"/>
                    <a:pt x="405" y="84"/>
                  </a:cubicBezTo>
                  <a:cubicBezTo>
                    <a:pt x="405" y="84"/>
                    <a:pt x="398" y="86"/>
                    <a:pt x="387" y="86"/>
                  </a:cubicBezTo>
                  <a:cubicBezTo>
                    <a:pt x="357" y="86"/>
                    <a:pt x="294" y="76"/>
                    <a:pt x="258" y="6"/>
                  </a:cubicBezTo>
                  <a:cubicBezTo>
                    <a:pt x="222" y="76"/>
                    <a:pt x="159" y="86"/>
                    <a:pt x="129" y="86"/>
                  </a:cubicBezTo>
                  <a:cubicBezTo>
                    <a:pt x="118" y="86"/>
                    <a:pt x="111" y="84"/>
                    <a:pt x="111" y="84"/>
                  </a:cubicBezTo>
                  <a:cubicBezTo>
                    <a:pt x="111" y="84"/>
                    <a:pt x="108" y="184"/>
                    <a:pt x="134" y="250"/>
                  </a:cubicBezTo>
                  <a:cubicBezTo>
                    <a:pt x="160" y="315"/>
                    <a:pt x="258" y="345"/>
                    <a:pt x="258" y="345"/>
                  </a:cubicBezTo>
                  <a:cubicBezTo>
                    <a:pt x="258" y="345"/>
                    <a:pt x="356" y="315"/>
                    <a:pt x="382" y="250"/>
                  </a:cubicBezTo>
                  <a:close/>
                  <a:moveTo>
                    <a:pt x="258" y="311"/>
                  </a:moveTo>
                  <a:cubicBezTo>
                    <a:pt x="231" y="301"/>
                    <a:pt x="179" y="274"/>
                    <a:pt x="164" y="237"/>
                  </a:cubicBezTo>
                  <a:cubicBezTo>
                    <a:pt x="149" y="200"/>
                    <a:pt x="145" y="150"/>
                    <a:pt x="144" y="117"/>
                  </a:cubicBezTo>
                  <a:cubicBezTo>
                    <a:pt x="174" y="115"/>
                    <a:pt x="220" y="104"/>
                    <a:pt x="258" y="62"/>
                  </a:cubicBezTo>
                  <a:cubicBezTo>
                    <a:pt x="296" y="104"/>
                    <a:pt x="342" y="115"/>
                    <a:pt x="372" y="117"/>
                  </a:cubicBezTo>
                  <a:cubicBezTo>
                    <a:pt x="371" y="152"/>
                    <a:pt x="366" y="202"/>
                    <a:pt x="352" y="237"/>
                  </a:cubicBezTo>
                  <a:cubicBezTo>
                    <a:pt x="337" y="274"/>
                    <a:pt x="286" y="300"/>
                    <a:pt x="258" y="311"/>
                  </a:cubicBezTo>
                  <a:close/>
                  <a:moveTo>
                    <a:pt x="89" y="38"/>
                  </a:moveTo>
                  <a:cubicBezTo>
                    <a:pt x="100" y="22"/>
                    <a:pt x="102" y="0"/>
                    <a:pt x="102" y="0"/>
                  </a:cubicBezTo>
                  <a:cubicBezTo>
                    <a:pt x="102" y="0"/>
                    <a:pt x="79" y="4"/>
                    <a:pt x="66" y="22"/>
                  </a:cubicBezTo>
                  <a:cubicBezTo>
                    <a:pt x="54" y="41"/>
                    <a:pt x="60" y="63"/>
                    <a:pt x="60" y="62"/>
                  </a:cubicBezTo>
                  <a:cubicBezTo>
                    <a:pt x="60" y="62"/>
                    <a:pt x="79" y="54"/>
                    <a:pt x="89" y="38"/>
                  </a:cubicBezTo>
                  <a:close/>
                  <a:moveTo>
                    <a:pt x="74" y="55"/>
                  </a:moveTo>
                  <a:cubicBezTo>
                    <a:pt x="58" y="63"/>
                    <a:pt x="51" y="88"/>
                    <a:pt x="51" y="88"/>
                  </a:cubicBezTo>
                  <a:cubicBezTo>
                    <a:pt x="51" y="88"/>
                    <a:pt x="67" y="95"/>
                    <a:pt x="81" y="87"/>
                  </a:cubicBezTo>
                  <a:cubicBezTo>
                    <a:pt x="94" y="79"/>
                    <a:pt x="103" y="59"/>
                    <a:pt x="103" y="59"/>
                  </a:cubicBezTo>
                  <a:cubicBezTo>
                    <a:pt x="103" y="59"/>
                    <a:pt x="89" y="48"/>
                    <a:pt x="74" y="55"/>
                  </a:cubicBezTo>
                  <a:close/>
                  <a:moveTo>
                    <a:pt x="70" y="126"/>
                  </a:moveTo>
                  <a:cubicBezTo>
                    <a:pt x="82" y="116"/>
                    <a:pt x="86" y="96"/>
                    <a:pt x="86" y="96"/>
                  </a:cubicBezTo>
                  <a:cubicBezTo>
                    <a:pt x="86" y="96"/>
                    <a:pt x="70" y="87"/>
                    <a:pt x="57" y="97"/>
                  </a:cubicBezTo>
                  <a:cubicBezTo>
                    <a:pt x="43" y="108"/>
                    <a:pt x="41" y="133"/>
                    <a:pt x="42" y="133"/>
                  </a:cubicBezTo>
                  <a:cubicBezTo>
                    <a:pt x="42" y="133"/>
                    <a:pt x="59" y="137"/>
                    <a:pt x="70" y="126"/>
                  </a:cubicBezTo>
                  <a:close/>
                  <a:moveTo>
                    <a:pt x="41" y="178"/>
                  </a:moveTo>
                  <a:cubicBezTo>
                    <a:pt x="42" y="179"/>
                    <a:pt x="59" y="179"/>
                    <a:pt x="68" y="166"/>
                  </a:cubicBezTo>
                  <a:cubicBezTo>
                    <a:pt x="77" y="154"/>
                    <a:pt x="77" y="134"/>
                    <a:pt x="78" y="134"/>
                  </a:cubicBezTo>
                  <a:cubicBezTo>
                    <a:pt x="78" y="134"/>
                    <a:pt x="60" y="129"/>
                    <a:pt x="49" y="141"/>
                  </a:cubicBezTo>
                  <a:cubicBezTo>
                    <a:pt x="38" y="154"/>
                    <a:pt x="41" y="179"/>
                    <a:pt x="41" y="178"/>
                  </a:cubicBezTo>
                  <a:close/>
                  <a:moveTo>
                    <a:pt x="74" y="206"/>
                  </a:moveTo>
                  <a:cubicBezTo>
                    <a:pt x="80" y="192"/>
                    <a:pt x="77" y="172"/>
                    <a:pt x="77" y="172"/>
                  </a:cubicBezTo>
                  <a:cubicBezTo>
                    <a:pt x="77" y="172"/>
                    <a:pt x="59" y="171"/>
                    <a:pt x="50" y="185"/>
                  </a:cubicBezTo>
                  <a:cubicBezTo>
                    <a:pt x="42" y="199"/>
                    <a:pt x="50" y="223"/>
                    <a:pt x="50" y="223"/>
                  </a:cubicBezTo>
                  <a:cubicBezTo>
                    <a:pt x="50" y="223"/>
                    <a:pt x="67" y="220"/>
                    <a:pt x="74" y="206"/>
                  </a:cubicBezTo>
                  <a:close/>
                  <a:moveTo>
                    <a:pt x="87" y="243"/>
                  </a:moveTo>
                  <a:cubicBezTo>
                    <a:pt x="91" y="228"/>
                    <a:pt x="83" y="210"/>
                    <a:pt x="83" y="210"/>
                  </a:cubicBezTo>
                  <a:cubicBezTo>
                    <a:pt x="84" y="210"/>
                    <a:pt x="66" y="212"/>
                    <a:pt x="60" y="227"/>
                  </a:cubicBezTo>
                  <a:cubicBezTo>
                    <a:pt x="55" y="243"/>
                    <a:pt x="67" y="265"/>
                    <a:pt x="67" y="265"/>
                  </a:cubicBezTo>
                  <a:cubicBezTo>
                    <a:pt x="68" y="265"/>
                    <a:pt x="84" y="258"/>
                    <a:pt x="87" y="243"/>
                  </a:cubicBezTo>
                  <a:close/>
                  <a:moveTo>
                    <a:pt x="78" y="267"/>
                  </a:moveTo>
                  <a:cubicBezTo>
                    <a:pt x="76" y="284"/>
                    <a:pt x="93" y="303"/>
                    <a:pt x="93" y="303"/>
                  </a:cubicBezTo>
                  <a:cubicBezTo>
                    <a:pt x="93" y="303"/>
                    <a:pt x="107" y="293"/>
                    <a:pt x="108" y="277"/>
                  </a:cubicBezTo>
                  <a:cubicBezTo>
                    <a:pt x="108" y="262"/>
                    <a:pt x="97" y="246"/>
                    <a:pt x="97" y="245"/>
                  </a:cubicBezTo>
                  <a:cubicBezTo>
                    <a:pt x="98" y="245"/>
                    <a:pt x="80" y="251"/>
                    <a:pt x="78" y="267"/>
                  </a:cubicBezTo>
                  <a:close/>
                  <a:moveTo>
                    <a:pt x="126" y="335"/>
                  </a:moveTo>
                  <a:cubicBezTo>
                    <a:pt x="126" y="336"/>
                    <a:pt x="138" y="323"/>
                    <a:pt x="135" y="307"/>
                  </a:cubicBezTo>
                  <a:cubicBezTo>
                    <a:pt x="132" y="292"/>
                    <a:pt x="118" y="278"/>
                    <a:pt x="118" y="278"/>
                  </a:cubicBezTo>
                  <a:cubicBezTo>
                    <a:pt x="118" y="278"/>
                    <a:pt x="103" y="287"/>
                    <a:pt x="104" y="303"/>
                  </a:cubicBezTo>
                  <a:cubicBezTo>
                    <a:pt x="105" y="320"/>
                    <a:pt x="126" y="336"/>
                    <a:pt x="126" y="335"/>
                  </a:cubicBezTo>
                  <a:close/>
                  <a:moveTo>
                    <a:pt x="169" y="332"/>
                  </a:moveTo>
                  <a:cubicBezTo>
                    <a:pt x="163" y="317"/>
                    <a:pt x="146" y="306"/>
                    <a:pt x="146" y="306"/>
                  </a:cubicBezTo>
                  <a:cubicBezTo>
                    <a:pt x="146" y="306"/>
                    <a:pt x="132" y="318"/>
                    <a:pt x="137" y="334"/>
                  </a:cubicBezTo>
                  <a:cubicBezTo>
                    <a:pt x="139" y="342"/>
                    <a:pt x="147" y="349"/>
                    <a:pt x="154" y="354"/>
                  </a:cubicBezTo>
                  <a:cubicBezTo>
                    <a:pt x="153" y="355"/>
                    <a:pt x="153" y="356"/>
                    <a:pt x="152" y="357"/>
                  </a:cubicBezTo>
                  <a:cubicBezTo>
                    <a:pt x="144" y="353"/>
                    <a:pt x="134" y="349"/>
                    <a:pt x="126" y="349"/>
                  </a:cubicBezTo>
                  <a:cubicBezTo>
                    <a:pt x="108" y="347"/>
                    <a:pt x="98" y="362"/>
                    <a:pt x="98" y="362"/>
                  </a:cubicBezTo>
                  <a:cubicBezTo>
                    <a:pt x="98" y="362"/>
                    <a:pt x="121" y="382"/>
                    <a:pt x="141" y="382"/>
                  </a:cubicBezTo>
                  <a:cubicBezTo>
                    <a:pt x="157" y="381"/>
                    <a:pt x="163" y="368"/>
                    <a:pt x="165" y="364"/>
                  </a:cubicBezTo>
                  <a:cubicBezTo>
                    <a:pt x="177" y="370"/>
                    <a:pt x="190" y="376"/>
                    <a:pt x="203" y="380"/>
                  </a:cubicBezTo>
                  <a:cubicBezTo>
                    <a:pt x="204" y="378"/>
                    <a:pt x="204" y="377"/>
                    <a:pt x="205" y="375"/>
                  </a:cubicBezTo>
                  <a:cubicBezTo>
                    <a:pt x="191" y="371"/>
                    <a:pt x="179" y="366"/>
                    <a:pt x="167" y="360"/>
                  </a:cubicBezTo>
                  <a:cubicBezTo>
                    <a:pt x="169" y="357"/>
                    <a:pt x="175" y="344"/>
                    <a:pt x="169" y="332"/>
                  </a:cubicBezTo>
                  <a:close/>
                  <a:moveTo>
                    <a:pt x="49" y="87"/>
                  </a:moveTo>
                  <a:cubicBezTo>
                    <a:pt x="49" y="87"/>
                    <a:pt x="58" y="64"/>
                    <a:pt x="57" y="47"/>
                  </a:cubicBezTo>
                  <a:cubicBezTo>
                    <a:pt x="56" y="29"/>
                    <a:pt x="40" y="22"/>
                    <a:pt x="40" y="22"/>
                  </a:cubicBezTo>
                  <a:cubicBezTo>
                    <a:pt x="39" y="21"/>
                    <a:pt x="23" y="48"/>
                    <a:pt x="27" y="66"/>
                  </a:cubicBezTo>
                  <a:cubicBezTo>
                    <a:pt x="31" y="85"/>
                    <a:pt x="49" y="87"/>
                    <a:pt x="49" y="87"/>
                  </a:cubicBezTo>
                  <a:close/>
                  <a:moveTo>
                    <a:pt x="39" y="133"/>
                  </a:moveTo>
                  <a:cubicBezTo>
                    <a:pt x="39" y="132"/>
                    <a:pt x="44" y="109"/>
                    <a:pt x="39" y="92"/>
                  </a:cubicBezTo>
                  <a:cubicBezTo>
                    <a:pt x="34" y="76"/>
                    <a:pt x="16" y="72"/>
                    <a:pt x="16" y="72"/>
                  </a:cubicBezTo>
                  <a:cubicBezTo>
                    <a:pt x="16" y="72"/>
                    <a:pt x="6" y="100"/>
                    <a:pt x="14" y="117"/>
                  </a:cubicBezTo>
                  <a:cubicBezTo>
                    <a:pt x="21" y="134"/>
                    <a:pt x="39" y="132"/>
                    <a:pt x="39" y="133"/>
                  </a:cubicBezTo>
                  <a:close/>
                  <a:moveTo>
                    <a:pt x="39" y="179"/>
                  </a:moveTo>
                  <a:cubicBezTo>
                    <a:pt x="39" y="178"/>
                    <a:pt x="39" y="155"/>
                    <a:pt x="31" y="140"/>
                  </a:cubicBezTo>
                  <a:cubicBezTo>
                    <a:pt x="22" y="125"/>
                    <a:pt x="4" y="124"/>
                    <a:pt x="4" y="125"/>
                  </a:cubicBezTo>
                  <a:cubicBezTo>
                    <a:pt x="4" y="124"/>
                    <a:pt x="0" y="154"/>
                    <a:pt x="11" y="169"/>
                  </a:cubicBezTo>
                  <a:cubicBezTo>
                    <a:pt x="22" y="183"/>
                    <a:pt x="39" y="178"/>
                    <a:pt x="39" y="179"/>
                  </a:cubicBezTo>
                  <a:close/>
                  <a:moveTo>
                    <a:pt x="48" y="224"/>
                  </a:moveTo>
                  <a:cubicBezTo>
                    <a:pt x="48" y="223"/>
                    <a:pt x="43" y="200"/>
                    <a:pt x="32" y="187"/>
                  </a:cubicBezTo>
                  <a:cubicBezTo>
                    <a:pt x="21" y="174"/>
                    <a:pt x="3" y="177"/>
                    <a:pt x="3" y="178"/>
                  </a:cubicBezTo>
                  <a:cubicBezTo>
                    <a:pt x="3" y="178"/>
                    <a:pt x="4" y="207"/>
                    <a:pt x="18" y="219"/>
                  </a:cubicBezTo>
                  <a:cubicBezTo>
                    <a:pt x="32" y="232"/>
                    <a:pt x="48" y="223"/>
                    <a:pt x="48" y="224"/>
                  </a:cubicBezTo>
                  <a:close/>
                  <a:moveTo>
                    <a:pt x="65" y="266"/>
                  </a:moveTo>
                  <a:cubicBezTo>
                    <a:pt x="65" y="266"/>
                    <a:pt x="56" y="244"/>
                    <a:pt x="43" y="233"/>
                  </a:cubicBezTo>
                  <a:cubicBezTo>
                    <a:pt x="29" y="223"/>
                    <a:pt x="13" y="230"/>
                    <a:pt x="13" y="230"/>
                  </a:cubicBezTo>
                  <a:cubicBezTo>
                    <a:pt x="12" y="230"/>
                    <a:pt x="19" y="258"/>
                    <a:pt x="35" y="268"/>
                  </a:cubicBezTo>
                  <a:cubicBezTo>
                    <a:pt x="51" y="277"/>
                    <a:pt x="65" y="266"/>
                    <a:pt x="65" y="266"/>
                  </a:cubicBezTo>
                  <a:close/>
                  <a:moveTo>
                    <a:pt x="91" y="304"/>
                  </a:moveTo>
                  <a:cubicBezTo>
                    <a:pt x="91" y="304"/>
                    <a:pt x="77" y="284"/>
                    <a:pt x="62" y="277"/>
                  </a:cubicBezTo>
                  <a:cubicBezTo>
                    <a:pt x="46" y="269"/>
                    <a:pt x="32" y="279"/>
                    <a:pt x="32" y="279"/>
                  </a:cubicBezTo>
                  <a:cubicBezTo>
                    <a:pt x="31" y="279"/>
                    <a:pt x="44" y="306"/>
                    <a:pt x="62" y="312"/>
                  </a:cubicBezTo>
                  <a:cubicBezTo>
                    <a:pt x="79" y="318"/>
                    <a:pt x="91" y="304"/>
                    <a:pt x="91" y="304"/>
                  </a:cubicBezTo>
                  <a:close/>
                  <a:moveTo>
                    <a:pt x="124" y="337"/>
                  </a:moveTo>
                  <a:cubicBezTo>
                    <a:pt x="124" y="337"/>
                    <a:pt x="106" y="320"/>
                    <a:pt x="90" y="316"/>
                  </a:cubicBezTo>
                  <a:cubicBezTo>
                    <a:pt x="73" y="311"/>
                    <a:pt x="61" y="324"/>
                    <a:pt x="61" y="324"/>
                  </a:cubicBezTo>
                  <a:cubicBezTo>
                    <a:pt x="60" y="324"/>
                    <a:pt x="78" y="348"/>
                    <a:pt x="97" y="350"/>
                  </a:cubicBezTo>
                  <a:cubicBezTo>
                    <a:pt x="115" y="353"/>
                    <a:pt x="124" y="337"/>
                    <a:pt x="124" y="337"/>
                  </a:cubicBezTo>
                  <a:close/>
                  <a:moveTo>
                    <a:pt x="456" y="62"/>
                  </a:moveTo>
                  <a:cubicBezTo>
                    <a:pt x="456" y="63"/>
                    <a:pt x="462" y="41"/>
                    <a:pt x="450" y="22"/>
                  </a:cubicBezTo>
                  <a:cubicBezTo>
                    <a:pt x="437" y="4"/>
                    <a:pt x="414" y="0"/>
                    <a:pt x="414" y="0"/>
                  </a:cubicBezTo>
                  <a:cubicBezTo>
                    <a:pt x="414" y="0"/>
                    <a:pt x="416" y="22"/>
                    <a:pt x="427" y="38"/>
                  </a:cubicBezTo>
                  <a:cubicBezTo>
                    <a:pt x="438" y="54"/>
                    <a:pt x="456" y="62"/>
                    <a:pt x="456" y="62"/>
                  </a:cubicBezTo>
                  <a:close/>
                  <a:moveTo>
                    <a:pt x="435" y="87"/>
                  </a:moveTo>
                  <a:cubicBezTo>
                    <a:pt x="449" y="95"/>
                    <a:pt x="465" y="88"/>
                    <a:pt x="465" y="88"/>
                  </a:cubicBezTo>
                  <a:cubicBezTo>
                    <a:pt x="465" y="88"/>
                    <a:pt x="458" y="63"/>
                    <a:pt x="442" y="55"/>
                  </a:cubicBezTo>
                  <a:cubicBezTo>
                    <a:pt x="427" y="48"/>
                    <a:pt x="413" y="59"/>
                    <a:pt x="413" y="59"/>
                  </a:cubicBezTo>
                  <a:cubicBezTo>
                    <a:pt x="413" y="59"/>
                    <a:pt x="422" y="79"/>
                    <a:pt x="435" y="87"/>
                  </a:cubicBezTo>
                  <a:close/>
                  <a:moveTo>
                    <a:pt x="459" y="97"/>
                  </a:moveTo>
                  <a:cubicBezTo>
                    <a:pt x="446" y="87"/>
                    <a:pt x="430" y="96"/>
                    <a:pt x="430" y="96"/>
                  </a:cubicBezTo>
                  <a:cubicBezTo>
                    <a:pt x="430" y="96"/>
                    <a:pt x="435" y="116"/>
                    <a:pt x="446" y="126"/>
                  </a:cubicBezTo>
                  <a:cubicBezTo>
                    <a:pt x="457" y="137"/>
                    <a:pt x="474" y="133"/>
                    <a:pt x="474" y="133"/>
                  </a:cubicBezTo>
                  <a:cubicBezTo>
                    <a:pt x="475" y="133"/>
                    <a:pt x="473" y="108"/>
                    <a:pt x="459" y="97"/>
                  </a:cubicBezTo>
                  <a:close/>
                  <a:moveTo>
                    <a:pt x="439" y="134"/>
                  </a:moveTo>
                  <a:cubicBezTo>
                    <a:pt x="439" y="134"/>
                    <a:pt x="439" y="154"/>
                    <a:pt x="448" y="166"/>
                  </a:cubicBezTo>
                  <a:cubicBezTo>
                    <a:pt x="457" y="179"/>
                    <a:pt x="475" y="179"/>
                    <a:pt x="475" y="178"/>
                  </a:cubicBezTo>
                  <a:cubicBezTo>
                    <a:pt x="475" y="179"/>
                    <a:pt x="478" y="154"/>
                    <a:pt x="467" y="141"/>
                  </a:cubicBezTo>
                  <a:cubicBezTo>
                    <a:pt x="456" y="129"/>
                    <a:pt x="439" y="134"/>
                    <a:pt x="439" y="134"/>
                  </a:cubicBezTo>
                  <a:close/>
                  <a:moveTo>
                    <a:pt x="466" y="185"/>
                  </a:moveTo>
                  <a:cubicBezTo>
                    <a:pt x="457" y="171"/>
                    <a:pt x="439" y="172"/>
                    <a:pt x="439" y="172"/>
                  </a:cubicBezTo>
                  <a:cubicBezTo>
                    <a:pt x="440" y="172"/>
                    <a:pt x="436" y="192"/>
                    <a:pt x="442" y="206"/>
                  </a:cubicBezTo>
                  <a:cubicBezTo>
                    <a:pt x="449" y="220"/>
                    <a:pt x="466" y="223"/>
                    <a:pt x="466" y="223"/>
                  </a:cubicBezTo>
                  <a:cubicBezTo>
                    <a:pt x="466" y="223"/>
                    <a:pt x="474" y="199"/>
                    <a:pt x="466" y="185"/>
                  </a:cubicBezTo>
                  <a:close/>
                  <a:moveTo>
                    <a:pt x="429" y="243"/>
                  </a:moveTo>
                  <a:cubicBezTo>
                    <a:pt x="432" y="258"/>
                    <a:pt x="449" y="265"/>
                    <a:pt x="449" y="265"/>
                  </a:cubicBezTo>
                  <a:cubicBezTo>
                    <a:pt x="449" y="265"/>
                    <a:pt x="462" y="243"/>
                    <a:pt x="456" y="227"/>
                  </a:cubicBezTo>
                  <a:cubicBezTo>
                    <a:pt x="451" y="212"/>
                    <a:pt x="432" y="210"/>
                    <a:pt x="433" y="210"/>
                  </a:cubicBezTo>
                  <a:cubicBezTo>
                    <a:pt x="433" y="210"/>
                    <a:pt x="425" y="228"/>
                    <a:pt x="429" y="243"/>
                  </a:cubicBezTo>
                  <a:close/>
                  <a:moveTo>
                    <a:pt x="423" y="303"/>
                  </a:moveTo>
                  <a:cubicBezTo>
                    <a:pt x="424" y="303"/>
                    <a:pt x="440" y="284"/>
                    <a:pt x="438" y="267"/>
                  </a:cubicBezTo>
                  <a:cubicBezTo>
                    <a:pt x="436" y="251"/>
                    <a:pt x="418" y="245"/>
                    <a:pt x="419" y="245"/>
                  </a:cubicBezTo>
                  <a:cubicBezTo>
                    <a:pt x="419" y="246"/>
                    <a:pt x="408" y="262"/>
                    <a:pt x="408" y="277"/>
                  </a:cubicBezTo>
                  <a:cubicBezTo>
                    <a:pt x="409" y="293"/>
                    <a:pt x="423" y="303"/>
                    <a:pt x="423" y="303"/>
                  </a:cubicBezTo>
                  <a:close/>
                  <a:moveTo>
                    <a:pt x="398" y="278"/>
                  </a:moveTo>
                  <a:cubicBezTo>
                    <a:pt x="398" y="278"/>
                    <a:pt x="384" y="292"/>
                    <a:pt x="381" y="307"/>
                  </a:cubicBezTo>
                  <a:cubicBezTo>
                    <a:pt x="378" y="323"/>
                    <a:pt x="390" y="336"/>
                    <a:pt x="390" y="335"/>
                  </a:cubicBezTo>
                  <a:cubicBezTo>
                    <a:pt x="390" y="336"/>
                    <a:pt x="411" y="320"/>
                    <a:pt x="412" y="303"/>
                  </a:cubicBezTo>
                  <a:cubicBezTo>
                    <a:pt x="414" y="287"/>
                    <a:pt x="398" y="278"/>
                    <a:pt x="398" y="278"/>
                  </a:cubicBezTo>
                  <a:close/>
                  <a:moveTo>
                    <a:pt x="489" y="66"/>
                  </a:moveTo>
                  <a:cubicBezTo>
                    <a:pt x="493" y="48"/>
                    <a:pt x="477" y="21"/>
                    <a:pt x="477" y="22"/>
                  </a:cubicBezTo>
                  <a:cubicBezTo>
                    <a:pt x="476" y="22"/>
                    <a:pt x="460" y="29"/>
                    <a:pt x="459" y="47"/>
                  </a:cubicBezTo>
                  <a:cubicBezTo>
                    <a:pt x="458" y="64"/>
                    <a:pt x="467" y="87"/>
                    <a:pt x="467" y="87"/>
                  </a:cubicBezTo>
                  <a:cubicBezTo>
                    <a:pt x="467" y="87"/>
                    <a:pt x="485" y="85"/>
                    <a:pt x="489" y="66"/>
                  </a:cubicBezTo>
                  <a:close/>
                  <a:moveTo>
                    <a:pt x="477" y="92"/>
                  </a:moveTo>
                  <a:cubicBezTo>
                    <a:pt x="472" y="109"/>
                    <a:pt x="477" y="132"/>
                    <a:pt x="477" y="133"/>
                  </a:cubicBezTo>
                  <a:cubicBezTo>
                    <a:pt x="477" y="132"/>
                    <a:pt x="495" y="134"/>
                    <a:pt x="503" y="117"/>
                  </a:cubicBezTo>
                  <a:cubicBezTo>
                    <a:pt x="510" y="100"/>
                    <a:pt x="500" y="72"/>
                    <a:pt x="500" y="72"/>
                  </a:cubicBezTo>
                  <a:cubicBezTo>
                    <a:pt x="500" y="72"/>
                    <a:pt x="483" y="76"/>
                    <a:pt x="477" y="92"/>
                  </a:cubicBezTo>
                  <a:close/>
                  <a:moveTo>
                    <a:pt x="486" y="140"/>
                  </a:moveTo>
                  <a:cubicBezTo>
                    <a:pt x="477" y="155"/>
                    <a:pt x="477" y="178"/>
                    <a:pt x="477" y="179"/>
                  </a:cubicBezTo>
                  <a:cubicBezTo>
                    <a:pt x="477" y="178"/>
                    <a:pt x="495" y="183"/>
                    <a:pt x="505" y="169"/>
                  </a:cubicBezTo>
                  <a:cubicBezTo>
                    <a:pt x="516" y="154"/>
                    <a:pt x="512" y="124"/>
                    <a:pt x="512" y="125"/>
                  </a:cubicBezTo>
                  <a:cubicBezTo>
                    <a:pt x="512" y="124"/>
                    <a:pt x="494" y="125"/>
                    <a:pt x="486" y="140"/>
                  </a:cubicBezTo>
                  <a:close/>
                  <a:moveTo>
                    <a:pt x="498" y="219"/>
                  </a:moveTo>
                  <a:cubicBezTo>
                    <a:pt x="512" y="207"/>
                    <a:pt x="513" y="178"/>
                    <a:pt x="513" y="178"/>
                  </a:cubicBezTo>
                  <a:cubicBezTo>
                    <a:pt x="513" y="177"/>
                    <a:pt x="496" y="174"/>
                    <a:pt x="484" y="187"/>
                  </a:cubicBezTo>
                  <a:cubicBezTo>
                    <a:pt x="473" y="200"/>
                    <a:pt x="468" y="223"/>
                    <a:pt x="468" y="224"/>
                  </a:cubicBezTo>
                  <a:cubicBezTo>
                    <a:pt x="468" y="223"/>
                    <a:pt x="484" y="232"/>
                    <a:pt x="498" y="219"/>
                  </a:cubicBezTo>
                  <a:close/>
                  <a:moveTo>
                    <a:pt x="474" y="233"/>
                  </a:moveTo>
                  <a:cubicBezTo>
                    <a:pt x="460" y="244"/>
                    <a:pt x="451" y="266"/>
                    <a:pt x="451" y="266"/>
                  </a:cubicBezTo>
                  <a:cubicBezTo>
                    <a:pt x="451" y="266"/>
                    <a:pt x="465" y="277"/>
                    <a:pt x="481" y="268"/>
                  </a:cubicBezTo>
                  <a:cubicBezTo>
                    <a:pt x="497" y="258"/>
                    <a:pt x="504" y="230"/>
                    <a:pt x="504" y="230"/>
                  </a:cubicBezTo>
                  <a:cubicBezTo>
                    <a:pt x="503" y="230"/>
                    <a:pt x="487" y="223"/>
                    <a:pt x="474" y="233"/>
                  </a:cubicBezTo>
                  <a:close/>
                  <a:moveTo>
                    <a:pt x="454" y="277"/>
                  </a:moveTo>
                  <a:cubicBezTo>
                    <a:pt x="439" y="284"/>
                    <a:pt x="426" y="304"/>
                    <a:pt x="425" y="304"/>
                  </a:cubicBezTo>
                  <a:cubicBezTo>
                    <a:pt x="425" y="304"/>
                    <a:pt x="437" y="318"/>
                    <a:pt x="454" y="312"/>
                  </a:cubicBezTo>
                  <a:cubicBezTo>
                    <a:pt x="472" y="306"/>
                    <a:pt x="485" y="279"/>
                    <a:pt x="484" y="279"/>
                  </a:cubicBezTo>
                  <a:cubicBezTo>
                    <a:pt x="484" y="279"/>
                    <a:pt x="470" y="269"/>
                    <a:pt x="454" y="277"/>
                  </a:cubicBezTo>
                  <a:close/>
                  <a:moveTo>
                    <a:pt x="426" y="316"/>
                  </a:moveTo>
                  <a:cubicBezTo>
                    <a:pt x="410" y="320"/>
                    <a:pt x="392" y="337"/>
                    <a:pt x="392" y="337"/>
                  </a:cubicBezTo>
                  <a:cubicBezTo>
                    <a:pt x="392" y="337"/>
                    <a:pt x="401" y="353"/>
                    <a:pt x="419" y="350"/>
                  </a:cubicBezTo>
                  <a:cubicBezTo>
                    <a:pt x="438" y="348"/>
                    <a:pt x="456" y="324"/>
                    <a:pt x="455" y="324"/>
                  </a:cubicBezTo>
                  <a:cubicBezTo>
                    <a:pt x="455" y="324"/>
                    <a:pt x="443" y="311"/>
                    <a:pt x="426" y="316"/>
                  </a:cubicBezTo>
                  <a:close/>
                  <a:moveTo>
                    <a:pt x="390" y="349"/>
                  </a:moveTo>
                  <a:cubicBezTo>
                    <a:pt x="382" y="349"/>
                    <a:pt x="372" y="353"/>
                    <a:pt x="364" y="357"/>
                  </a:cubicBezTo>
                  <a:cubicBezTo>
                    <a:pt x="364" y="356"/>
                    <a:pt x="363" y="355"/>
                    <a:pt x="363" y="354"/>
                  </a:cubicBezTo>
                  <a:cubicBezTo>
                    <a:pt x="369" y="349"/>
                    <a:pt x="377" y="342"/>
                    <a:pt x="379" y="334"/>
                  </a:cubicBezTo>
                  <a:cubicBezTo>
                    <a:pt x="384" y="318"/>
                    <a:pt x="370" y="306"/>
                    <a:pt x="370" y="306"/>
                  </a:cubicBezTo>
                  <a:cubicBezTo>
                    <a:pt x="370" y="306"/>
                    <a:pt x="353" y="317"/>
                    <a:pt x="347" y="332"/>
                  </a:cubicBezTo>
                  <a:cubicBezTo>
                    <a:pt x="341" y="344"/>
                    <a:pt x="348" y="357"/>
                    <a:pt x="349" y="360"/>
                  </a:cubicBezTo>
                  <a:cubicBezTo>
                    <a:pt x="338" y="366"/>
                    <a:pt x="325" y="371"/>
                    <a:pt x="311" y="375"/>
                  </a:cubicBezTo>
                  <a:cubicBezTo>
                    <a:pt x="312" y="377"/>
                    <a:pt x="312" y="378"/>
                    <a:pt x="313" y="380"/>
                  </a:cubicBezTo>
                  <a:cubicBezTo>
                    <a:pt x="326" y="376"/>
                    <a:pt x="339" y="370"/>
                    <a:pt x="352" y="364"/>
                  </a:cubicBezTo>
                  <a:cubicBezTo>
                    <a:pt x="353" y="368"/>
                    <a:pt x="359" y="381"/>
                    <a:pt x="375" y="382"/>
                  </a:cubicBezTo>
                  <a:cubicBezTo>
                    <a:pt x="395" y="382"/>
                    <a:pt x="418" y="362"/>
                    <a:pt x="418" y="362"/>
                  </a:cubicBezTo>
                  <a:cubicBezTo>
                    <a:pt x="418" y="362"/>
                    <a:pt x="408" y="347"/>
                    <a:pt x="390" y="3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Text Box 40"/>
            <p:cNvSpPr txBox="1"/>
            <p:nvPr/>
          </p:nvSpPr>
          <p:spPr>
            <a:xfrm>
              <a:off x="68154" y="1319976"/>
              <a:ext cx="1651000" cy="39560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800" b="1" spc="20">
                  <a:solidFill>
                    <a:srgbClr val="FFFFFF"/>
                  </a:solidFill>
                  <a:effectLst/>
                  <a:latin typeface="Alegreya"/>
                  <a:ea typeface="Arial" panose="020B0604020202020204" pitchFamily="34" charset="0"/>
                  <a:cs typeface="Times New Roman" panose="02020603050405020304" pitchFamily="18" charset="0"/>
                </a:rPr>
                <a:t>ACADEMY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ext Box 42"/>
            <p:cNvSpPr txBox="1"/>
            <p:nvPr/>
          </p:nvSpPr>
          <p:spPr>
            <a:xfrm>
              <a:off x="329411" y="1147259"/>
              <a:ext cx="1012825" cy="276225"/>
            </a:xfrm>
            <a:prstGeom prst="rect">
              <a:avLst/>
            </a:prstGeom>
            <a:noFill/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en-US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LOTUS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</a:pPr>
              <a:r>
                <a:rPr lang="vi-VN" sz="1200" b="1" spc="90">
                  <a:solidFill>
                    <a:srgbClr val="FFFFFF"/>
                  </a:solidFill>
                  <a:effectLst/>
                  <a:latin typeface="Myriad Pro"/>
                  <a:ea typeface="Arial" panose="020B0604020202020204" pitchFamily="34" charset="0"/>
                  <a:cs typeface="Times New Roman" panose="02020603050405020304" pitchFamily="18" charset="0"/>
                </a:rPr>
                <a:t> </a:t>
              </a:r>
              <a:endParaRPr lang="en-US" sz="110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32"/>
          <a:stretch/>
        </p:blipFill>
        <p:spPr bwMode="auto">
          <a:xfrm>
            <a:off x="10895331" y="510541"/>
            <a:ext cx="790575" cy="5403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Google Shape;86;p13">
            <a:extLst>
              <a:ext uri="{FF2B5EF4-FFF2-40B4-BE49-F238E27FC236}">
                <a16:creationId xmlns:a16="http://schemas.microsoft.com/office/drawing/2014/main" id="{4E57E0E3-9AF2-478E-9D37-1892F90844AC}"/>
              </a:ext>
            </a:extLst>
          </p:cNvPr>
          <p:cNvSpPr/>
          <p:nvPr/>
        </p:nvSpPr>
        <p:spPr>
          <a:xfrm>
            <a:off x="92364" y="2428108"/>
            <a:ext cx="12018793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5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0919D77D-D4A8-4074-B52E-D8EB904CF3B0}"/>
              </a:ext>
            </a:extLst>
          </p:cNvPr>
          <p:cNvSpPr/>
          <p:nvPr/>
        </p:nvSpPr>
        <p:spPr>
          <a:xfrm>
            <a:off x="92364" y="2443559"/>
            <a:ext cx="120072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5: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MySQL</a:t>
            </a:r>
            <a:endParaRPr sz="60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13" grpId="0" animBg="1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13590"/>
            <a:ext cx="2940228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F. </a:t>
            </a:r>
            <a:r>
              <a:rPr lang="en-US" sz="1867" b="1" dirty="0" err="1"/>
              <a:t>Một</a:t>
            </a:r>
            <a:r>
              <a:rPr lang="en-US" sz="1867" b="1" dirty="0"/>
              <a:t> </a:t>
            </a:r>
            <a:r>
              <a:rPr lang="en-US" sz="1867" b="1" dirty="0" err="1"/>
              <a:t>số</a:t>
            </a:r>
            <a:r>
              <a:rPr lang="en-US" sz="1867" b="1" dirty="0"/>
              <a:t> </a:t>
            </a:r>
            <a:r>
              <a:rPr lang="en-US" sz="1867" b="1" dirty="0" err="1"/>
              <a:t>ví</a:t>
            </a:r>
            <a:r>
              <a:rPr lang="en-US" sz="1867" b="1" dirty="0"/>
              <a:t> </a:t>
            </a:r>
            <a:r>
              <a:rPr lang="en-US" sz="1867" b="1" dirty="0" err="1"/>
              <a:t>dụ</a:t>
            </a:r>
            <a:r>
              <a:rPr lang="en-US" sz="1867" b="1" dirty="0"/>
              <a:t> group by</a:t>
            </a:r>
            <a:endParaRPr lang="vi-VN" sz="1867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235695"/>
            <a:ext cx="7645400" cy="5375672"/>
          </a:xfrm>
          <a:prstGeom prst="rect">
            <a:avLst/>
          </a:prstGeom>
        </p:spPr>
      </p:pic>
      <p:pic>
        <p:nvPicPr>
          <p:cNvPr id="12" name="Google Shape;95;p14">
            <a:extLst>
              <a:ext uri="{FF2B5EF4-FFF2-40B4-BE49-F238E27FC236}">
                <a16:creationId xmlns:a16="http://schemas.microsoft.com/office/drawing/2014/main" id="{4FB5A66F-372C-49E4-AC65-FB0F896D671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6;p14">
            <a:extLst>
              <a:ext uri="{FF2B5EF4-FFF2-40B4-BE49-F238E27FC236}">
                <a16:creationId xmlns:a16="http://schemas.microsoft.com/office/drawing/2014/main" id="{D302C28A-8647-4041-B445-1FAD8395DC98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86206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48759"/>
            <a:ext cx="2940228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F. </a:t>
            </a:r>
            <a:r>
              <a:rPr lang="en-US" sz="1867" b="1" dirty="0" err="1"/>
              <a:t>Một</a:t>
            </a:r>
            <a:r>
              <a:rPr lang="en-US" sz="1867" b="1" dirty="0"/>
              <a:t> </a:t>
            </a:r>
            <a:r>
              <a:rPr lang="en-US" sz="1867" b="1" dirty="0" err="1"/>
              <a:t>số</a:t>
            </a:r>
            <a:r>
              <a:rPr lang="en-US" sz="1867" b="1" dirty="0"/>
              <a:t> </a:t>
            </a:r>
            <a:r>
              <a:rPr lang="en-US" sz="1867" b="1" dirty="0" err="1"/>
              <a:t>ví</a:t>
            </a:r>
            <a:r>
              <a:rPr lang="en-US" sz="1867" b="1" dirty="0"/>
              <a:t> </a:t>
            </a:r>
            <a:r>
              <a:rPr lang="en-US" sz="1867" b="1" dirty="0" err="1"/>
              <a:t>dụ</a:t>
            </a:r>
            <a:r>
              <a:rPr lang="en-US" sz="1867" b="1" dirty="0"/>
              <a:t> group by</a:t>
            </a:r>
            <a:endParaRPr lang="vi-VN" sz="1867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228" y="881199"/>
            <a:ext cx="8433036" cy="5832849"/>
          </a:xfrm>
          <a:prstGeom prst="rect">
            <a:avLst/>
          </a:prstGeom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87C0855B-7AB0-4B88-B776-C0E3BF24145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DDF31BFD-236C-43E3-9F72-E9F3F76650CD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036846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37036"/>
            <a:ext cx="2940228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F. </a:t>
            </a:r>
            <a:r>
              <a:rPr lang="en-US" sz="1867" b="1" dirty="0" err="1"/>
              <a:t>Một</a:t>
            </a:r>
            <a:r>
              <a:rPr lang="en-US" sz="1867" b="1" dirty="0"/>
              <a:t> </a:t>
            </a:r>
            <a:r>
              <a:rPr lang="en-US" sz="1867" b="1" dirty="0" err="1"/>
              <a:t>số</a:t>
            </a:r>
            <a:r>
              <a:rPr lang="en-US" sz="1867" b="1" dirty="0"/>
              <a:t> </a:t>
            </a:r>
            <a:r>
              <a:rPr lang="en-US" sz="1867" b="1" dirty="0" err="1"/>
              <a:t>ví</a:t>
            </a:r>
            <a:r>
              <a:rPr lang="en-US" sz="1867" b="1" dirty="0"/>
              <a:t> </a:t>
            </a:r>
            <a:r>
              <a:rPr lang="en-US" sz="1867" b="1" dirty="0" err="1"/>
              <a:t>dụ</a:t>
            </a:r>
            <a:r>
              <a:rPr lang="en-US" sz="1867" b="1" dirty="0"/>
              <a:t> group by</a:t>
            </a:r>
            <a:endParaRPr lang="vi-VN" sz="1867" b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233" y="881199"/>
            <a:ext cx="6753976" cy="5863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DE47C8B4-B044-465A-934F-17D6C65FE5F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5294D8C8-2017-4AC0-B508-40240E94EF2E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067170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37036"/>
            <a:ext cx="2940228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F. </a:t>
            </a:r>
            <a:r>
              <a:rPr lang="en-US" sz="1867" b="1" dirty="0" err="1"/>
              <a:t>Một</a:t>
            </a:r>
            <a:r>
              <a:rPr lang="en-US" sz="1867" b="1" dirty="0"/>
              <a:t> </a:t>
            </a:r>
            <a:r>
              <a:rPr lang="en-US" sz="1867" b="1" dirty="0" err="1"/>
              <a:t>số</a:t>
            </a:r>
            <a:r>
              <a:rPr lang="en-US" sz="1867" b="1" dirty="0"/>
              <a:t> </a:t>
            </a:r>
            <a:r>
              <a:rPr lang="en-US" sz="1867" b="1" dirty="0" err="1"/>
              <a:t>ví</a:t>
            </a:r>
            <a:r>
              <a:rPr lang="en-US" sz="1867" b="1" dirty="0"/>
              <a:t> </a:t>
            </a:r>
            <a:r>
              <a:rPr lang="en-US" sz="1867" b="1" dirty="0" err="1"/>
              <a:t>dụ</a:t>
            </a:r>
            <a:r>
              <a:rPr lang="en-US" sz="1867" b="1" dirty="0"/>
              <a:t> group by</a:t>
            </a:r>
            <a:endParaRPr lang="vi-VN" sz="1867" b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509" y="837036"/>
            <a:ext cx="6753976" cy="5863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Google Shape;95;p14">
            <a:extLst>
              <a:ext uri="{FF2B5EF4-FFF2-40B4-BE49-F238E27FC236}">
                <a16:creationId xmlns:a16="http://schemas.microsoft.com/office/drawing/2014/main" id="{894B2BEA-9C97-4ADA-8FC0-FB1F02062FA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5690A7F8-58AA-4B69-8BAA-E7C678919DE3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212648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13590"/>
            <a:ext cx="432362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G. </a:t>
            </a:r>
            <a:r>
              <a:rPr lang="en-US" sz="1867" b="1" dirty="0" err="1"/>
              <a:t>Các</a:t>
            </a:r>
            <a:r>
              <a:rPr lang="en-US" sz="1867" b="1" dirty="0"/>
              <a:t> </a:t>
            </a:r>
            <a:r>
              <a:rPr lang="en-US" sz="1867" b="1" dirty="0" err="1"/>
              <a:t>hàm</a:t>
            </a:r>
            <a:r>
              <a:rPr lang="en-US" sz="1867" b="1" dirty="0"/>
              <a:t> </a:t>
            </a:r>
            <a:r>
              <a:rPr lang="en-US" sz="1867" b="1" dirty="0" err="1"/>
              <a:t>sử</a:t>
            </a:r>
            <a:r>
              <a:rPr lang="en-US" sz="1867" b="1" dirty="0"/>
              <a:t> </a:t>
            </a:r>
            <a:r>
              <a:rPr lang="en-US" sz="1867" b="1" dirty="0" err="1"/>
              <a:t>dụng</a:t>
            </a:r>
            <a:r>
              <a:rPr lang="en-US" sz="1867" b="1" dirty="0"/>
              <a:t> </a:t>
            </a:r>
            <a:r>
              <a:rPr lang="en-US" sz="1867" b="1" dirty="0" err="1"/>
              <a:t>trong</a:t>
            </a:r>
            <a:r>
              <a:rPr lang="en-US" sz="1867" b="1" dirty="0"/>
              <a:t> Group by</a:t>
            </a:r>
            <a:endParaRPr lang="vi-VN" sz="1867" b="1" dirty="0"/>
          </a:p>
        </p:txBody>
      </p:sp>
      <p:sp>
        <p:nvSpPr>
          <p:cNvPr id="2" name="Rectangle 1"/>
          <p:cNvSpPr/>
          <p:nvPr/>
        </p:nvSpPr>
        <p:spPr>
          <a:xfrm>
            <a:off x="228600" y="3561390"/>
            <a:ext cx="6096000" cy="256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VD:</a:t>
            </a:r>
          </a:p>
          <a:p>
            <a:r>
              <a:rPr lang="vi-VN" sz="1867" dirty="0">
                <a:solidFill>
                  <a:srgbClr val="0000FF"/>
                </a:solidFill>
                <a:latin typeface="Consolas"/>
              </a:rPr>
              <a:t>SELECT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867" dirty="0">
                <a:solidFill>
                  <a:srgbClr val="FF00FF"/>
                </a:solidFill>
                <a:latin typeface="Consolas"/>
              </a:rPr>
              <a:t>MAX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(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unitPrice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),</a:t>
            </a:r>
            <a:endParaRPr lang="vi-VN" sz="1867" dirty="0">
              <a:solidFill>
                <a:prstClr val="black"/>
              </a:solidFill>
              <a:latin typeface="Consolas"/>
            </a:endParaRPr>
          </a:p>
          <a:p>
            <a:r>
              <a:rPr lang="vi-VN" sz="1867" dirty="0">
                <a:solidFill>
                  <a:srgbClr val="FF00FF"/>
                </a:solidFill>
                <a:latin typeface="Consolas"/>
              </a:rPr>
              <a:t>MIN</a:t>
            </a:r>
            <a:r>
              <a:rPr lang="vi-VN" sz="1867" dirty="0">
                <a:solidFill>
                  <a:srgbClr val="0000FF"/>
                </a:solidFill>
                <a:latin typeface="Consolas"/>
              </a:rPr>
              <a:t> 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(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UnitPrice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),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867" dirty="0">
                <a:solidFill>
                  <a:srgbClr val="FF00FF"/>
                </a:solidFill>
                <a:latin typeface="Consolas"/>
              </a:rPr>
              <a:t>AVG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(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unitPrice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),</a:t>
            </a:r>
            <a:endParaRPr lang="vi-VN" sz="1867" dirty="0">
              <a:solidFill>
                <a:prstClr val="black"/>
              </a:solidFill>
              <a:latin typeface="Consolas"/>
            </a:endParaRPr>
          </a:p>
          <a:p>
            <a:r>
              <a:rPr lang="vi-VN" sz="1867" dirty="0">
                <a:solidFill>
                  <a:srgbClr val="FF00FF"/>
                </a:solidFill>
                <a:latin typeface="Consolas"/>
              </a:rPr>
              <a:t>Count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(*),</a:t>
            </a:r>
            <a:endParaRPr lang="vi-VN" sz="1867" dirty="0">
              <a:solidFill>
                <a:prstClr val="black"/>
              </a:solidFill>
              <a:latin typeface="Consolas"/>
            </a:endParaRPr>
          </a:p>
          <a:p>
            <a:r>
              <a:rPr lang="vi-VN" sz="1867" dirty="0">
                <a:solidFill>
                  <a:srgbClr val="FF00FF"/>
                </a:solidFill>
                <a:latin typeface="Consolas"/>
              </a:rPr>
              <a:t>SUM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(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quantity</a:t>
            </a:r>
            <a:r>
              <a:rPr lang="vi-VN" sz="1867" dirty="0">
                <a:solidFill>
                  <a:srgbClr val="808080"/>
                </a:solidFill>
                <a:latin typeface="Consolas"/>
              </a:rPr>
              <a:t>)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867" dirty="0">
                <a:solidFill>
                  <a:srgbClr val="0000FF"/>
                </a:solidFill>
                <a:latin typeface="Consolas"/>
              </a:rPr>
              <a:t>FROM</a:t>
            </a:r>
            <a:r>
              <a:rPr lang="vi-VN" sz="1867" dirty="0">
                <a:solidFill>
                  <a:prstClr val="black"/>
                </a:solidFill>
                <a:latin typeface="Consolas"/>
              </a:rPr>
              <a:t> [Order Details]</a:t>
            </a:r>
          </a:p>
        </p:txBody>
      </p:sp>
      <p:sp>
        <p:nvSpPr>
          <p:cNvPr id="8" name="Rectangle 7"/>
          <p:cNvSpPr/>
          <p:nvPr/>
        </p:nvSpPr>
        <p:spPr>
          <a:xfrm>
            <a:off x="2451100" y="1252190"/>
            <a:ext cx="8331200" cy="21933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+ Max(</a:t>
            </a:r>
            <a:r>
              <a:rPr lang="en-US" sz="2667" dirty="0" err="1">
                <a:latin typeface="Times New Roman" pitchFamily="18" charset="0"/>
                <a:cs typeface="Times New Roman" pitchFamily="18" charset="0"/>
              </a:rPr>
              <a:t>tentruong|bieuthuc</a:t>
            </a: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defRPr/>
            </a:pP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+ Min(</a:t>
            </a:r>
            <a:r>
              <a:rPr lang="en-US" sz="2667" dirty="0" err="1">
                <a:latin typeface="Times New Roman" pitchFamily="18" charset="0"/>
                <a:cs typeface="Times New Roman" pitchFamily="18" charset="0"/>
              </a:rPr>
              <a:t>tentruong|bieuthuc</a:t>
            </a: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),</a:t>
            </a:r>
          </a:p>
          <a:p>
            <a:pPr>
              <a:defRPr/>
            </a:pP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+ AVG(</a:t>
            </a:r>
            <a:r>
              <a:rPr lang="ru-RU" sz="2667" dirty="0">
                <a:latin typeface="Times New Roman" pitchFamily="18" charset="0"/>
                <a:cs typeface="Times New Roman" pitchFamily="18" charset="0"/>
              </a:rPr>
              <a:t>[ ALL | DISTINCT ]</a:t>
            </a: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667" dirty="0" err="1">
                <a:latin typeface="Times New Roman" pitchFamily="18" charset="0"/>
                <a:cs typeface="Times New Roman" pitchFamily="18" charset="0"/>
              </a:rPr>
              <a:t>tentruong|bieuthuc</a:t>
            </a: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defRPr/>
            </a:pP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+ Count(</a:t>
            </a:r>
            <a:r>
              <a:rPr lang="ru-RU" sz="2667" dirty="0">
                <a:latin typeface="Times New Roman" pitchFamily="18" charset="0"/>
                <a:cs typeface="Times New Roman" pitchFamily="18" charset="0"/>
              </a:rPr>
              <a:t>[ ALL | DISTINCT ] </a:t>
            </a:r>
            <a:r>
              <a:rPr lang="ru-RU" sz="2667" i="1" dirty="0">
                <a:latin typeface="Times New Roman" pitchFamily="18" charset="0"/>
                <a:cs typeface="Times New Roman" pitchFamily="18" charset="0"/>
              </a:rPr>
              <a:t>expression </a:t>
            </a:r>
            <a:r>
              <a:rPr lang="ru-RU" sz="2667" dirty="0">
                <a:latin typeface="Times New Roman" pitchFamily="18" charset="0"/>
                <a:cs typeface="Times New Roman" pitchFamily="18" charset="0"/>
              </a:rPr>
              <a:t>] | </a:t>
            </a:r>
            <a:r>
              <a:rPr lang="ru-RU" sz="2667" b="1" dirty="0">
                <a:latin typeface="Times New Roman" pitchFamily="18" charset="0"/>
                <a:cs typeface="Times New Roman" pitchFamily="18" charset="0"/>
              </a:rPr>
              <a:t>*</a:t>
            </a:r>
            <a:r>
              <a:rPr lang="ru-RU" sz="26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defRPr/>
            </a:pP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+ Sum(</a:t>
            </a:r>
            <a:r>
              <a:rPr lang="ru-RU" sz="2667" dirty="0">
                <a:latin typeface="Times New Roman" pitchFamily="18" charset="0"/>
                <a:cs typeface="Times New Roman" pitchFamily="18" charset="0"/>
              </a:rPr>
              <a:t>[ ALL | DISTINCT ] </a:t>
            </a:r>
            <a:r>
              <a:rPr lang="en-US" sz="2667" dirty="0" err="1">
                <a:latin typeface="Times New Roman" pitchFamily="18" charset="0"/>
                <a:cs typeface="Times New Roman" pitchFamily="18" charset="0"/>
              </a:rPr>
              <a:t>tentruong|bieuthuc</a:t>
            </a:r>
            <a:r>
              <a:rPr lang="en-US" sz="2667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15" name="Google Shape;95;p14">
            <a:extLst>
              <a:ext uri="{FF2B5EF4-FFF2-40B4-BE49-F238E27FC236}">
                <a16:creationId xmlns:a16="http://schemas.microsoft.com/office/drawing/2014/main" id="{6C5BD19A-957E-4B7B-9DED-9776289277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96;p14">
            <a:extLst>
              <a:ext uri="{FF2B5EF4-FFF2-40B4-BE49-F238E27FC236}">
                <a16:creationId xmlns:a16="http://schemas.microsoft.com/office/drawing/2014/main" id="{F5ED565B-648A-41BF-A808-20D185E580D6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100966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" y="837036"/>
            <a:ext cx="234711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G. </a:t>
            </a:r>
            <a:r>
              <a:rPr lang="en-US" sz="1867" b="1" dirty="0" err="1"/>
              <a:t>Sử</a:t>
            </a:r>
            <a:r>
              <a:rPr lang="en-US" sz="1867" b="1" dirty="0"/>
              <a:t> </a:t>
            </a:r>
            <a:r>
              <a:rPr lang="en-US" sz="1867" b="1" dirty="0" err="1"/>
              <a:t>dụng</a:t>
            </a:r>
            <a:r>
              <a:rPr lang="en-US" sz="1867" b="1" dirty="0"/>
              <a:t> Having</a:t>
            </a:r>
            <a:endParaRPr lang="vi-VN" sz="1867" b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707" y="933080"/>
            <a:ext cx="4123557" cy="5901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24B4B552-B415-4AFA-B112-072EC1F77B1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FD1F460F-84CB-44D4-A6F0-21225B4AE15B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632421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" y="837036"/>
            <a:ext cx="234711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G. </a:t>
            </a:r>
            <a:r>
              <a:rPr lang="en-US" sz="1867" b="1" dirty="0" err="1"/>
              <a:t>Sử</a:t>
            </a:r>
            <a:r>
              <a:rPr lang="en-US" sz="1867" b="1" dirty="0"/>
              <a:t> </a:t>
            </a:r>
            <a:r>
              <a:rPr lang="en-US" sz="1867" b="1" dirty="0" err="1"/>
              <a:t>dụng</a:t>
            </a:r>
            <a:r>
              <a:rPr lang="en-US" sz="1867" b="1" dirty="0"/>
              <a:t> Having</a:t>
            </a:r>
            <a:endParaRPr lang="vi-VN" sz="1867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251" y="881199"/>
            <a:ext cx="4173904" cy="5815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19CB029F-066C-4F02-8043-17AC02C58F3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610C42D9-6267-4B4C-A813-E557326622D2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68673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" y="848759"/>
            <a:ext cx="234711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G. </a:t>
            </a:r>
            <a:r>
              <a:rPr lang="en-US" sz="1867" b="1" dirty="0" err="1"/>
              <a:t>Sử</a:t>
            </a:r>
            <a:r>
              <a:rPr lang="en-US" sz="1867" b="1" dirty="0"/>
              <a:t> </a:t>
            </a:r>
            <a:r>
              <a:rPr lang="en-US" sz="1867" b="1" dirty="0" err="1"/>
              <a:t>dụng</a:t>
            </a:r>
            <a:r>
              <a:rPr lang="en-US" sz="1867" b="1" dirty="0"/>
              <a:t> Having</a:t>
            </a:r>
            <a:endParaRPr lang="vi-VN" sz="1867" b="1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142" y="933080"/>
            <a:ext cx="4084089" cy="5833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EADBB86F-0E8D-448E-B7F4-3C88B6023C8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53AAF04A-125B-47B9-8776-3AA210CCF602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371304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1" y="1281430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05527" y="1281430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2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Thực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hành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4078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30"/>
          <p:cNvCxnSpPr/>
          <p:nvPr/>
        </p:nvCxnSpPr>
        <p:spPr>
          <a:xfrm>
            <a:off x="228600" y="474345"/>
            <a:ext cx="4445000" cy="0"/>
          </a:xfrm>
          <a:prstGeom prst="line">
            <a:avLst/>
          </a:prstGeom>
          <a:ln w="19050" cmpd="sng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31"/>
          <p:cNvCxnSpPr/>
          <p:nvPr/>
        </p:nvCxnSpPr>
        <p:spPr>
          <a:xfrm>
            <a:off x="7721600" y="474345"/>
            <a:ext cx="4212448" cy="0"/>
          </a:xfrm>
          <a:prstGeom prst="line">
            <a:avLst/>
          </a:prstGeom>
          <a:ln w="19050" cmpd="sng">
            <a:solidFill>
              <a:schemeClr val="accent1">
                <a:lumMod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32"/>
          <p:cNvSpPr/>
          <p:nvPr/>
        </p:nvSpPr>
        <p:spPr>
          <a:xfrm>
            <a:off x="3657600" y="196136"/>
            <a:ext cx="5080000" cy="396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zh-CN" sz="1867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Bài</a:t>
            </a:r>
            <a:r>
              <a:rPr lang="en-US" altLang="zh-CN" sz="1867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867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tập</a:t>
            </a:r>
            <a:r>
              <a:rPr lang="en-US" altLang="zh-CN" sz="1867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</a:p>
        </p:txBody>
      </p:sp>
      <p:sp>
        <p:nvSpPr>
          <p:cNvPr id="2" name="Rectangle 1"/>
          <p:cNvSpPr/>
          <p:nvPr/>
        </p:nvSpPr>
        <p:spPr>
          <a:xfrm>
            <a:off x="228600" y="1751149"/>
            <a:ext cx="11963400" cy="4459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Hãy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xác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định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khóa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ngoại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bảng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rồi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viết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câu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 truy vấn </a:t>
            </a:r>
            <a:r>
              <a:rPr lang="en-US" altLang="vi-VN" sz="1867" b="1" i="1" dirty="0" err="1">
                <a:latin typeface="Times New Roman" pitchFamily="18" charset="0"/>
                <a:cs typeface="Times New Roman" pitchFamily="18" charset="0"/>
              </a:rPr>
              <a:t>sau</a:t>
            </a:r>
            <a:r>
              <a:rPr lang="en-US" altLang="vi-VN" sz="1867" b="1" i="1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Liệt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kê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theo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từng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khoa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khoa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Liệt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kê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từng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khoa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khoa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khoa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Liệt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kê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có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cao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môn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nghệ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Client/Server,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cao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nhất</a:t>
            </a: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Tính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trung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bình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từng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trung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bình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tất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cả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môn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5.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Liệt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kê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toàn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bộ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và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điếm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toàn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trường,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6.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Liệt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kê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toàn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bộ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và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điếm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mỗi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gồm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từng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altLang="vi-VN" sz="1867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867" dirty="0" err="1">
                <a:latin typeface="Times New Roman" pitchFamily="18" charset="0"/>
                <a:cs typeface="Times New Roman" pitchFamily="18" charset="0"/>
              </a:rPr>
              <a:t>viên</a:t>
            </a:r>
            <a:endParaRPr lang="en-US" altLang="vi-VN" sz="1867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201" y="812800"/>
            <a:ext cx="93091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657331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01360" y="699790"/>
            <a:ext cx="6789856" cy="655821"/>
          </a:xfrm>
          <a:prstGeom prst="rect">
            <a:avLst/>
          </a:prstGeom>
          <a:noFill/>
          <a:ln w="1270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36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方正清刻本悦宋简体" panose="02000000000000000000" charset="-122"/>
                <a:cs typeface="Arial" panose="020B0604020202020204" pitchFamily="34" charset="0"/>
              </a:rPr>
              <a:t>NỘI DUNG CHÍNH</a:t>
            </a:r>
          </a:p>
        </p:txBody>
      </p:sp>
      <p:sp>
        <p:nvSpPr>
          <p:cNvPr id="23" name="矩形 22"/>
          <p:cNvSpPr/>
          <p:nvPr/>
        </p:nvSpPr>
        <p:spPr>
          <a:xfrm>
            <a:off x="864493" y="302895"/>
            <a:ext cx="10463593" cy="6252211"/>
          </a:xfrm>
          <a:prstGeom prst="rect">
            <a:avLst/>
          </a:prstGeom>
          <a:noFill/>
          <a:ln w="317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8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文本框 18"/>
          <p:cNvSpPr txBox="1"/>
          <p:nvPr/>
        </p:nvSpPr>
        <p:spPr>
          <a:xfrm>
            <a:off x="6555370" y="3843285"/>
            <a:ext cx="2725826" cy="35086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Thực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hành</a:t>
            </a:r>
            <a:endParaRPr lang="zh-CN" altLang="en-US" sz="168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499596" y="2745780"/>
            <a:ext cx="817817" cy="952657"/>
            <a:chOff x="6609715" y="2310207"/>
            <a:chExt cx="1313180" cy="1497965"/>
          </a:xfrm>
        </p:grpSpPr>
        <p:sp>
          <p:nvSpPr>
            <p:cNvPr id="27" name="íślide"/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68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7"/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168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7" name="文本框 18"/>
          <p:cNvSpPr txBox="1"/>
          <p:nvPr/>
        </p:nvSpPr>
        <p:spPr>
          <a:xfrm>
            <a:off x="3123268" y="3861413"/>
            <a:ext cx="2725826" cy="609398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lvl="1" algn="ctr"/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Hiểu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biết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cơ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bản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về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truy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vấn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168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trong</a:t>
            </a:r>
            <a:r>
              <a:rPr lang="en-US" altLang="zh-CN" sz="168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MySQL</a:t>
            </a:r>
            <a:endParaRPr lang="zh-CN" altLang="en-US" sz="168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4067494" y="2763908"/>
            <a:ext cx="817817" cy="952657"/>
            <a:chOff x="6609715" y="2310207"/>
            <a:chExt cx="1313180" cy="1497965"/>
          </a:xfrm>
        </p:grpSpPr>
        <p:sp>
          <p:nvSpPr>
            <p:cNvPr id="39" name="íślide"/>
            <p:cNvSpPr/>
            <p:nvPr/>
          </p:nvSpPr>
          <p:spPr bwMode="auto">
            <a:xfrm>
              <a:off x="6609715" y="2310207"/>
              <a:ext cx="1313180" cy="1497965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txBody>
            <a:bodyPr anchor="ctr"/>
            <a:lstStyle/>
            <a:p>
              <a:pPr algn="ctr"/>
              <a:endParaRPr sz="168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7045614" y="2794192"/>
              <a:ext cx="472786" cy="541878"/>
            </a:xfrm>
            <a:custGeom>
              <a:avLst/>
              <a:gdLst>
                <a:gd name="T0" fmla="*/ 55 w 225"/>
                <a:gd name="T1" fmla="*/ 185 h 257"/>
                <a:gd name="T2" fmla="*/ 55 w 225"/>
                <a:gd name="T3" fmla="*/ 197 h 257"/>
                <a:gd name="T4" fmla="*/ 175 w 225"/>
                <a:gd name="T5" fmla="*/ 190 h 257"/>
                <a:gd name="T6" fmla="*/ 222 w 225"/>
                <a:gd name="T7" fmla="*/ 74 h 257"/>
                <a:gd name="T8" fmla="*/ 150 w 225"/>
                <a:gd name="T9" fmla="*/ 3 h 257"/>
                <a:gd name="T10" fmla="*/ 26 w 225"/>
                <a:gd name="T11" fmla="*/ 0 h 257"/>
                <a:gd name="T12" fmla="*/ 0 w 225"/>
                <a:gd name="T13" fmla="*/ 26 h 257"/>
                <a:gd name="T14" fmla="*/ 7 w 225"/>
                <a:gd name="T15" fmla="*/ 249 h 257"/>
                <a:gd name="T16" fmla="*/ 26 w 225"/>
                <a:gd name="T17" fmla="*/ 257 h 257"/>
                <a:gd name="T18" fmla="*/ 217 w 225"/>
                <a:gd name="T19" fmla="*/ 249 h 257"/>
                <a:gd name="T20" fmla="*/ 217 w 225"/>
                <a:gd name="T21" fmla="*/ 249 h 257"/>
                <a:gd name="T22" fmla="*/ 225 w 225"/>
                <a:gd name="T23" fmla="*/ 81 h 257"/>
                <a:gd name="T24" fmla="*/ 149 w 225"/>
                <a:gd name="T25" fmla="*/ 29 h 257"/>
                <a:gd name="T26" fmla="*/ 195 w 225"/>
                <a:gd name="T27" fmla="*/ 75 h 257"/>
                <a:gd name="T28" fmla="*/ 152 w 225"/>
                <a:gd name="T29" fmla="*/ 72 h 257"/>
                <a:gd name="T30" fmla="*/ 149 w 225"/>
                <a:gd name="T31" fmla="*/ 64 h 257"/>
                <a:gd name="T32" fmla="*/ 205 w 225"/>
                <a:gd name="T33" fmla="*/ 230 h 257"/>
                <a:gd name="T34" fmla="*/ 203 w 225"/>
                <a:gd name="T35" fmla="*/ 235 h 257"/>
                <a:gd name="T36" fmla="*/ 198 w 225"/>
                <a:gd name="T37" fmla="*/ 237 h 257"/>
                <a:gd name="T38" fmla="*/ 21 w 225"/>
                <a:gd name="T39" fmla="*/ 235 h 257"/>
                <a:gd name="T40" fmla="*/ 19 w 225"/>
                <a:gd name="T41" fmla="*/ 26 h 257"/>
                <a:gd name="T42" fmla="*/ 26 w 225"/>
                <a:gd name="T43" fmla="*/ 20 h 257"/>
                <a:gd name="T44" fmla="*/ 137 w 225"/>
                <a:gd name="T45" fmla="*/ 64 h 257"/>
                <a:gd name="T46" fmla="*/ 144 w 225"/>
                <a:gd name="T47" fmla="*/ 80 h 257"/>
                <a:gd name="T48" fmla="*/ 205 w 225"/>
                <a:gd name="T49" fmla="*/ 87 h 257"/>
                <a:gd name="T50" fmla="*/ 49 w 225"/>
                <a:gd name="T51" fmla="*/ 107 h 257"/>
                <a:gd name="T52" fmla="*/ 55 w 225"/>
                <a:gd name="T53" fmla="*/ 113 h 257"/>
                <a:gd name="T54" fmla="*/ 175 w 225"/>
                <a:gd name="T55" fmla="*/ 107 h 257"/>
                <a:gd name="T56" fmla="*/ 55 w 225"/>
                <a:gd name="T57" fmla="*/ 101 h 257"/>
                <a:gd name="T58" fmla="*/ 170 w 225"/>
                <a:gd name="T59" fmla="*/ 143 h 257"/>
                <a:gd name="T60" fmla="*/ 55 w 225"/>
                <a:gd name="T61" fmla="*/ 143 h 257"/>
                <a:gd name="T62" fmla="*/ 55 w 225"/>
                <a:gd name="T63" fmla="*/ 155 h 257"/>
                <a:gd name="T64" fmla="*/ 175 w 225"/>
                <a:gd name="T65" fmla="*/ 14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257">
                  <a:moveTo>
                    <a:pt x="170" y="185"/>
                  </a:moveTo>
                  <a:cubicBezTo>
                    <a:pt x="55" y="185"/>
                    <a:pt x="55" y="185"/>
                    <a:pt x="55" y="185"/>
                  </a:cubicBezTo>
                  <a:cubicBezTo>
                    <a:pt x="51" y="185"/>
                    <a:pt x="49" y="187"/>
                    <a:pt x="49" y="190"/>
                  </a:cubicBezTo>
                  <a:cubicBezTo>
                    <a:pt x="49" y="194"/>
                    <a:pt x="51" y="197"/>
                    <a:pt x="55" y="197"/>
                  </a:cubicBezTo>
                  <a:cubicBezTo>
                    <a:pt x="170" y="197"/>
                    <a:pt x="170" y="197"/>
                    <a:pt x="170" y="197"/>
                  </a:cubicBezTo>
                  <a:cubicBezTo>
                    <a:pt x="173" y="197"/>
                    <a:pt x="175" y="194"/>
                    <a:pt x="175" y="190"/>
                  </a:cubicBezTo>
                  <a:cubicBezTo>
                    <a:pt x="175" y="187"/>
                    <a:pt x="173" y="185"/>
                    <a:pt x="170" y="185"/>
                  </a:cubicBezTo>
                  <a:close/>
                  <a:moveTo>
                    <a:pt x="222" y="74"/>
                  </a:moveTo>
                  <a:cubicBezTo>
                    <a:pt x="222" y="74"/>
                    <a:pt x="222" y="74"/>
                    <a:pt x="222" y="74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3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9" y="0"/>
                    <a:pt x="12" y="3"/>
                    <a:pt x="7" y="7"/>
                  </a:cubicBezTo>
                  <a:cubicBezTo>
                    <a:pt x="2" y="12"/>
                    <a:pt x="0" y="19"/>
                    <a:pt x="0" y="26"/>
                  </a:cubicBezTo>
                  <a:cubicBezTo>
                    <a:pt x="0" y="230"/>
                    <a:pt x="0" y="230"/>
                    <a:pt x="0" y="230"/>
                  </a:cubicBezTo>
                  <a:cubicBezTo>
                    <a:pt x="0" y="238"/>
                    <a:pt x="2" y="244"/>
                    <a:pt x="7" y="249"/>
                  </a:cubicBezTo>
                  <a:cubicBezTo>
                    <a:pt x="7" y="249"/>
                    <a:pt x="7" y="249"/>
                    <a:pt x="7" y="249"/>
                  </a:cubicBezTo>
                  <a:cubicBezTo>
                    <a:pt x="12" y="254"/>
                    <a:pt x="19" y="257"/>
                    <a:pt x="26" y="257"/>
                  </a:cubicBezTo>
                  <a:cubicBezTo>
                    <a:pt x="198" y="257"/>
                    <a:pt x="198" y="257"/>
                    <a:pt x="198" y="257"/>
                  </a:cubicBezTo>
                  <a:cubicBezTo>
                    <a:pt x="205" y="257"/>
                    <a:pt x="212" y="254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22" y="244"/>
                    <a:pt x="225" y="238"/>
                    <a:pt x="225" y="23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79"/>
                    <a:pt x="224" y="76"/>
                    <a:pt x="222" y="74"/>
                  </a:cubicBezTo>
                  <a:close/>
                  <a:moveTo>
                    <a:pt x="149" y="29"/>
                  </a:moveTo>
                  <a:cubicBezTo>
                    <a:pt x="149" y="29"/>
                    <a:pt x="149" y="29"/>
                    <a:pt x="149" y="29"/>
                  </a:cubicBezTo>
                  <a:cubicBezTo>
                    <a:pt x="195" y="75"/>
                    <a:pt x="195" y="75"/>
                    <a:pt x="195" y="75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57" y="75"/>
                    <a:pt x="154" y="74"/>
                    <a:pt x="152" y="72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50" y="70"/>
                    <a:pt x="149" y="67"/>
                    <a:pt x="149" y="64"/>
                  </a:cubicBezTo>
                  <a:cubicBezTo>
                    <a:pt x="149" y="29"/>
                    <a:pt x="149" y="29"/>
                    <a:pt x="149" y="29"/>
                  </a:cubicBezTo>
                  <a:close/>
                  <a:moveTo>
                    <a:pt x="205" y="230"/>
                  </a:moveTo>
                  <a:cubicBezTo>
                    <a:pt x="205" y="230"/>
                    <a:pt x="205" y="230"/>
                    <a:pt x="205" y="230"/>
                  </a:cubicBezTo>
                  <a:cubicBezTo>
                    <a:pt x="205" y="232"/>
                    <a:pt x="204" y="234"/>
                    <a:pt x="203" y="235"/>
                  </a:cubicBezTo>
                  <a:cubicBezTo>
                    <a:pt x="203" y="235"/>
                    <a:pt x="203" y="235"/>
                    <a:pt x="203" y="235"/>
                  </a:cubicBezTo>
                  <a:cubicBezTo>
                    <a:pt x="202" y="236"/>
                    <a:pt x="200" y="237"/>
                    <a:pt x="198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2" y="236"/>
                    <a:pt x="21" y="235"/>
                  </a:cubicBezTo>
                  <a:cubicBezTo>
                    <a:pt x="20" y="234"/>
                    <a:pt x="19" y="232"/>
                    <a:pt x="19" y="230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4"/>
                    <a:pt x="20" y="23"/>
                    <a:pt x="21" y="21"/>
                  </a:cubicBezTo>
                  <a:cubicBezTo>
                    <a:pt x="22" y="20"/>
                    <a:pt x="24" y="20"/>
                    <a:pt x="26" y="20"/>
                  </a:cubicBezTo>
                  <a:cubicBezTo>
                    <a:pt x="137" y="20"/>
                    <a:pt x="137" y="20"/>
                    <a:pt x="137" y="20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71"/>
                    <a:pt x="140" y="76"/>
                    <a:pt x="143" y="80"/>
                  </a:cubicBezTo>
                  <a:cubicBezTo>
                    <a:pt x="144" y="80"/>
                    <a:pt x="144" y="80"/>
                    <a:pt x="144" y="80"/>
                  </a:cubicBezTo>
                  <a:cubicBezTo>
                    <a:pt x="148" y="84"/>
                    <a:pt x="153" y="87"/>
                    <a:pt x="160" y="87"/>
                  </a:cubicBezTo>
                  <a:cubicBezTo>
                    <a:pt x="205" y="87"/>
                    <a:pt x="205" y="87"/>
                    <a:pt x="205" y="87"/>
                  </a:cubicBezTo>
                  <a:cubicBezTo>
                    <a:pt x="205" y="230"/>
                    <a:pt x="205" y="230"/>
                    <a:pt x="205" y="230"/>
                  </a:cubicBezTo>
                  <a:close/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9" y="110"/>
                    <a:pt x="51" y="113"/>
                    <a:pt x="55" y="113"/>
                  </a:cubicBezTo>
                  <a:cubicBezTo>
                    <a:pt x="170" y="113"/>
                    <a:pt x="170" y="113"/>
                    <a:pt x="170" y="113"/>
                  </a:cubicBezTo>
                  <a:cubicBezTo>
                    <a:pt x="173" y="113"/>
                    <a:pt x="175" y="110"/>
                    <a:pt x="175" y="107"/>
                  </a:cubicBezTo>
                  <a:cubicBezTo>
                    <a:pt x="175" y="104"/>
                    <a:pt x="173" y="101"/>
                    <a:pt x="170" y="101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1" y="101"/>
                    <a:pt x="49" y="104"/>
                    <a:pt x="49" y="107"/>
                  </a:cubicBezTo>
                  <a:close/>
                  <a:moveTo>
                    <a:pt x="170" y="143"/>
                  </a:moveTo>
                  <a:cubicBezTo>
                    <a:pt x="170" y="143"/>
                    <a:pt x="170" y="143"/>
                    <a:pt x="170" y="143"/>
                  </a:cubicBezTo>
                  <a:cubicBezTo>
                    <a:pt x="55" y="143"/>
                    <a:pt x="55" y="143"/>
                    <a:pt x="55" y="143"/>
                  </a:cubicBezTo>
                  <a:cubicBezTo>
                    <a:pt x="51" y="143"/>
                    <a:pt x="49" y="146"/>
                    <a:pt x="49" y="149"/>
                  </a:cubicBezTo>
                  <a:cubicBezTo>
                    <a:pt x="49" y="152"/>
                    <a:pt x="51" y="155"/>
                    <a:pt x="55" y="155"/>
                  </a:cubicBezTo>
                  <a:cubicBezTo>
                    <a:pt x="170" y="155"/>
                    <a:pt x="170" y="155"/>
                    <a:pt x="170" y="155"/>
                  </a:cubicBezTo>
                  <a:cubicBezTo>
                    <a:pt x="173" y="155"/>
                    <a:pt x="175" y="152"/>
                    <a:pt x="175" y="149"/>
                  </a:cubicBezTo>
                  <a:cubicBezTo>
                    <a:pt x="175" y="146"/>
                    <a:pt x="173" y="143"/>
                    <a:pt x="170" y="143"/>
                  </a:cubicBezTo>
                  <a:close/>
                </a:path>
              </a:pathLst>
            </a:custGeom>
            <a:solidFill>
              <a:srgbClr val="F8C002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168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6742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40706" y="5876555"/>
            <a:ext cx="447186" cy="447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71761" y="5876555"/>
            <a:ext cx="447185" cy="447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6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819462" y="5842802"/>
            <a:ext cx="520728" cy="52072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6"/>
          <p:cNvSpPr txBox="1">
            <a:spLocks noGrp="1"/>
          </p:cNvSpPr>
          <p:nvPr>
            <p:ph type="ftr" idx="11"/>
          </p:nvPr>
        </p:nvSpPr>
        <p:spPr>
          <a:xfrm>
            <a:off x="0" y="6408320"/>
            <a:ext cx="121919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A5A5A5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Quattrocento Sans"/>
              </a:rPr>
              <a:t>lotusacademy.edu.vn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A5A5A5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90" y="4311502"/>
            <a:ext cx="1669472" cy="1669472"/>
          </a:xfrm>
          <a:prstGeom prst="rect">
            <a:avLst/>
          </a:prstGeom>
        </p:spPr>
      </p:pic>
      <p:sp>
        <p:nvSpPr>
          <p:cNvPr id="10" name="Google Shape;86;p13">
            <a:extLst>
              <a:ext uri="{FF2B5EF4-FFF2-40B4-BE49-F238E27FC236}">
                <a16:creationId xmlns:a16="http://schemas.microsoft.com/office/drawing/2014/main" id="{ACA10C40-1B41-457C-A544-5C9E956CD529}"/>
              </a:ext>
            </a:extLst>
          </p:cNvPr>
          <p:cNvSpPr/>
          <p:nvPr/>
        </p:nvSpPr>
        <p:spPr>
          <a:xfrm>
            <a:off x="0" y="2428108"/>
            <a:ext cx="12191999" cy="1986332"/>
          </a:xfrm>
          <a:prstGeom prst="rect">
            <a:avLst/>
          </a:prstGeom>
          <a:solidFill>
            <a:schemeClr val="tx1">
              <a:lumMod val="95000"/>
              <a:lumOff val="5000"/>
              <a:alpha val="53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86;p13">
            <a:extLst>
              <a:ext uri="{FF2B5EF4-FFF2-40B4-BE49-F238E27FC236}">
                <a16:creationId xmlns:a16="http://schemas.microsoft.com/office/drawing/2014/main" id="{EBEA7558-AF77-45B9-8E84-0C899E5F62F7}"/>
              </a:ext>
            </a:extLst>
          </p:cNvPr>
          <p:cNvSpPr/>
          <p:nvPr/>
        </p:nvSpPr>
        <p:spPr>
          <a:xfrm>
            <a:off x="1845859" y="2443559"/>
            <a:ext cx="9049472" cy="1970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Xin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trân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trọng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cảm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60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ơn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36078794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5241" y="1281430"/>
            <a:ext cx="6101715" cy="3304540"/>
          </a:xfrm>
          <a:prstGeom prst="rect">
            <a:avLst/>
          </a:prstGeom>
          <a:blipFill rotWithShape="1">
            <a:blip r:embed="rId3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105527" y="1281430"/>
            <a:ext cx="6101715" cy="3304540"/>
          </a:xfrm>
          <a:prstGeom prst="rect">
            <a:avLst/>
          </a:prstGeom>
          <a:blipFill rotWithShape="1">
            <a:blip r:embed="rId4" cstate="screen">
              <a:grayscl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74115" y="1281430"/>
            <a:ext cx="3276600" cy="559435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7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6065" y="1484632"/>
            <a:ext cx="2552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Phần</a:t>
            </a:r>
            <a:r>
              <a:rPr lang="en-US" altLang="zh-CN" sz="48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</a:rPr>
              <a:t> 1</a:t>
            </a:r>
            <a:endParaRPr lang="en-US" altLang="zh-CN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4115" y="2346407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Hiểu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biết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về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truy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vấn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cơ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bản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</a:t>
            </a:r>
            <a:r>
              <a:rPr lang="en-US" altLang="zh-CN" sz="2000" b="1" dirty="0" err="1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trong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Microsoft YaHei UI" panose="020B0503020204020204" pitchFamily="34" charset="-122"/>
                <a:cs typeface="Arial" panose="020B0604020202020204" pitchFamily="34" charset="0"/>
                <a:sym typeface="+mn-ea"/>
              </a:rPr>
              <a:t> MySQL</a:t>
            </a:r>
            <a:endParaRPr lang="zh-CN" altLang="en-US" sz="1867" b="1" dirty="0">
              <a:solidFill>
                <a:schemeClr val="bg1"/>
              </a:solidFill>
              <a:latin typeface="Arial" panose="020B0604020202020204" pitchFamily="34" charset="0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4064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bldLvl="0" animBg="1"/>
      <p:bldP spid="8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834" y="1780872"/>
            <a:ext cx="12188167" cy="33528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en-US" sz="1867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SELECT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[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DISTINCT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]  [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TOP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 ] [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*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] các_trường [as mô_tả], [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COUNT/AVG/SUM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(trường)]</a:t>
            </a:r>
          </a:p>
          <a:p>
            <a:pPr>
              <a:defRPr/>
            </a:pP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[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INTO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bảng_mới ] </a:t>
            </a:r>
            <a:b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1867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FROM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 Tên_bảng</a:t>
            </a:r>
          </a:p>
          <a:p>
            <a:pPr>
              <a:defRPr/>
            </a:pP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INNER/LEFT/RIGHT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JOIN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bảng_khác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ON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điều kiện] </a:t>
            </a:r>
          </a:p>
          <a:p>
            <a:pPr>
              <a:defRPr/>
            </a:pP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[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WHERE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điều_kiện_cho_trường ] </a:t>
            </a:r>
            <a:b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[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GROUP BY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nhóm_bản_ghi ] </a:t>
            </a:r>
          </a:p>
          <a:p>
            <a:pPr>
              <a:defRPr/>
            </a:pP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[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HAVING</a:t>
            </a:r>
            <a:r>
              <a:rPr lang="en-US" sz="1867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điều_kiện_nhóm_bản_ghi] </a:t>
            </a:r>
            <a:b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[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ORDER BY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Tên_trường [ </a:t>
            </a:r>
            <a:r>
              <a:rPr lang="en-US" sz="1867" b="1" dirty="0">
                <a:solidFill>
                  <a:schemeClr val="accent6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ASC | DESC </a:t>
            </a:r>
            <a:r>
              <a:rPr lang="en-US" sz="1867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] ]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" y="919098"/>
            <a:ext cx="9411551" cy="6669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 err="1"/>
              <a:t>Câu</a:t>
            </a:r>
            <a:r>
              <a:rPr lang="en-US" sz="1867" dirty="0"/>
              <a:t> </a:t>
            </a:r>
            <a:r>
              <a:rPr lang="en-US" sz="1867" dirty="0" err="1"/>
              <a:t>lệnh</a:t>
            </a:r>
            <a:r>
              <a:rPr lang="en-US" sz="1867" dirty="0"/>
              <a:t> truy vấn: </a:t>
            </a:r>
            <a:r>
              <a:rPr lang="en-US" sz="1867" dirty="0" err="1"/>
              <a:t>giúp</a:t>
            </a:r>
            <a:r>
              <a:rPr lang="en-US" sz="1867" dirty="0"/>
              <a:t> </a:t>
            </a:r>
            <a:r>
              <a:rPr lang="en-US" sz="1867" dirty="0" err="1"/>
              <a:t>truy</a:t>
            </a:r>
            <a:r>
              <a:rPr lang="en-US" sz="1867" dirty="0"/>
              <a:t> </a:t>
            </a:r>
            <a:r>
              <a:rPr lang="en-US" sz="1867" dirty="0" err="1"/>
              <a:t>xuất</a:t>
            </a:r>
            <a:r>
              <a:rPr lang="en-US" sz="1867" dirty="0"/>
              <a:t> dữ liệu </a:t>
            </a:r>
            <a:r>
              <a:rPr lang="en-US" sz="1867" dirty="0" err="1"/>
              <a:t>từ</a:t>
            </a:r>
            <a:r>
              <a:rPr lang="en-US" sz="1867" dirty="0"/>
              <a:t> CSDL và </a:t>
            </a:r>
            <a:r>
              <a:rPr lang="en-US" sz="1867" dirty="0" err="1"/>
              <a:t>trả</a:t>
            </a:r>
            <a:r>
              <a:rPr lang="en-US" sz="1867" dirty="0"/>
              <a:t> </a:t>
            </a:r>
            <a:r>
              <a:rPr lang="en-US" sz="1867" dirty="0" err="1"/>
              <a:t>lại</a:t>
            </a:r>
            <a:r>
              <a:rPr lang="en-US" sz="1867" dirty="0"/>
              <a:t> </a:t>
            </a:r>
            <a:r>
              <a:rPr lang="en-US" sz="1867" dirty="0" err="1"/>
              <a:t>dưới</a:t>
            </a:r>
            <a:r>
              <a:rPr lang="en-US" sz="1867" dirty="0"/>
              <a:t> </a:t>
            </a:r>
            <a:r>
              <a:rPr lang="en-US" sz="1867" dirty="0" err="1"/>
              <a:t>dạng</a:t>
            </a:r>
            <a:r>
              <a:rPr lang="en-US" sz="1867" dirty="0"/>
              <a:t> </a:t>
            </a:r>
            <a:r>
              <a:rPr lang="en-US" sz="1867" dirty="0" err="1"/>
              <a:t>một</a:t>
            </a:r>
            <a:r>
              <a:rPr lang="en-US" sz="1867" dirty="0"/>
              <a:t> </a:t>
            </a:r>
            <a:r>
              <a:rPr lang="en-US" sz="1867" dirty="0" err="1"/>
              <a:t>bảng</a:t>
            </a:r>
            <a:r>
              <a:rPr lang="en-US" sz="1867" dirty="0"/>
              <a:t> dữ liệu</a:t>
            </a:r>
          </a:p>
          <a:p>
            <a:r>
              <a:rPr lang="en-US" sz="1867" b="1" dirty="0"/>
              <a:t>A. </a:t>
            </a:r>
            <a:r>
              <a:rPr lang="en-US" sz="1867" b="1" dirty="0" err="1"/>
              <a:t>Câu</a:t>
            </a:r>
            <a:r>
              <a:rPr lang="en-US" sz="1867" b="1" dirty="0"/>
              <a:t> </a:t>
            </a:r>
            <a:r>
              <a:rPr lang="en-US" sz="1867" b="1" dirty="0" err="1"/>
              <a:t>lệnh</a:t>
            </a:r>
            <a:r>
              <a:rPr lang="en-US" sz="1867" b="1" dirty="0"/>
              <a:t> </a:t>
            </a:r>
            <a:r>
              <a:rPr lang="en-US" sz="1867" b="1" dirty="0" err="1"/>
              <a:t>tổng</a:t>
            </a:r>
            <a:r>
              <a:rPr lang="en-US" sz="1867" b="1" dirty="0"/>
              <a:t> </a:t>
            </a:r>
            <a:r>
              <a:rPr lang="en-US" sz="1867" b="1" dirty="0" err="1"/>
              <a:t>quát</a:t>
            </a:r>
            <a:r>
              <a:rPr lang="en-US" sz="1867" b="1" dirty="0"/>
              <a:t>:</a:t>
            </a:r>
            <a:endParaRPr lang="vi-VN" sz="1867" b="1" dirty="0"/>
          </a:p>
        </p:txBody>
      </p:sp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3E0BD03E-1C38-4D22-B963-4AEE2C4941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6;p14">
            <a:extLst>
              <a:ext uri="{FF2B5EF4-FFF2-40B4-BE49-F238E27FC236}">
                <a16:creationId xmlns:a16="http://schemas.microsoft.com/office/drawing/2014/main" id="{B2C89EA0-C208-4B89-9427-507B1022083D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063555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81199"/>
            <a:ext cx="405752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B. </a:t>
            </a:r>
            <a:r>
              <a:rPr lang="en-US" sz="1867" b="1" dirty="0" err="1"/>
              <a:t>Câu</a:t>
            </a:r>
            <a:r>
              <a:rPr lang="en-US" sz="1867" b="1" dirty="0"/>
              <a:t> </a:t>
            </a:r>
            <a:r>
              <a:rPr lang="en-US" sz="1867" b="1" dirty="0" err="1"/>
              <a:t>lệnh</a:t>
            </a:r>
            <a:r>
              <a:rPr lang="en-US" sz="1867" b="1" dirty="0"/>
              <a:t> </a:t>
            </a:r>
            <a:r>
              <a:rPr lang="en-US" sz="1867" b="1" dirty="0" err="1"/>
              <a:t>kết</a:t>
            </a:r>
            <a:r>
              <a:rPr lang="en-US" sz="1867" b="1" dirty="0"/>
              <a:t> </a:t>
            </a:r>
            <a:r>
              <a:rPr lang="en-US" sz="1867" b="1" dirty="0" err="1"/>
              <a:t>nối</a:t>
            </a:r>
            <a:r>
              <a:rPr lang="en-US" sz="1867" b="1" dirty="0"/>
              <a:t> </a:t>
            </a:r>
            <a:r>
              <a:rPr lang="en-US" sz="1867" b="1" dirty="0" err="1"/>
              <a:t>các</a:t>
            </a:r>
            <a:r>
              <a:rPr lang="en-US" sz="1867" b="1" dirty="0"/>
              <a:t> </a:t>
            </a:r>
            <a:r>
              <a:rPr lang="en-US" sz="1867" b="1" dirty="0" err="1"/>
              <a:t>bảng</a:t>
            </a:r>
            <a:r>
              <a:rPr lang="en-US" sz="1867" b="1" dirty="0"/>
              <a:t> JOIN</a:t>
            </a:r>
            <a:endParaRPr lang="vi-VN" sz="1867" b="1" dirty="0"/>
          </a:p>
        </p:txBody>
      </p:sp>
      <p:pic>
        <p:nvPicPr>
          <p:cNvPr id="1026" name="Picture 2" descr="Káº¿t quáº£ hÃ¬nh áº£nh cho inner join vs left join vs right jo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5477" y="933080"/>
            <a:ext cx="7568916" cy="560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3A89C770-A611-4DD2-830A-B5FA4EDFCC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6;p14">
            <a:extLst>
              <a:ext uri="{FF2B5EF4-FFF2-40B4-BE49-F238E27FC236}">
                <a16:creationId xmlns:a16="http://schemas.microsoft.com/office/drawing/2014/main" id="{7E54F016-B8A0-4090-A705-6BB6E64CB9BF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094909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" y="813590"/>
            <a:ext cx="278473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C. Điều kiện </a:t>
            </a:r>
            <a:r>
              <a:rPr lang="en-US" sz="1867" b="1" dirty="0" err="1"/>
              <a:t>trong</a:t>
            </a:r>
            <a:r>
              <a:rPr lang="en-US" sz="1867" b="1" dirty="0"/>
              <a:t> SQL</a:t>
            </a:r>
            <a:endParaRPr lang="vi-VN" sz="1867" b="1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67771" y="1281292"/>
          <a:ext cx="11666277" cy="5169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78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68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Mẫu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lệnh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Mô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tả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&gt; , &lt;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, &gt;= , &lt;=, =, &lt;&gt;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Toán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baseline="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tử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so </a:t>
                      </a:r>
                      <a:r>
                        <a:rPr lang="en-US" altLang="vi-VN" sz="1600" baseline="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sánh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logic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thông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baseline="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thường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Logic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AND logic2 </a:t>
                      </a:r>
                    </a:p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Logic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OR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logic2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Phép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 VÀ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: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chỉ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đúng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khi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logic1 và logic2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cùng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đúng</a:t>
                      </a:r>
                      <a:endParaRPr lang="en-US" sz="1600" baseline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Phép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HOẶC: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chỉ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sai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khi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logic1 và logic2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cùng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sai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[NOT]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BETWEEN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value1 AND value2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Phép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TRONG KHOẢNG giá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trị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rời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rạc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[NOT]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IN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(gt1,gt2…))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TRONG BỘ giá </a:t>
                      </a:r>
                      <a:r>
                        <a:rPr lang="en-US" altLang="vi-VN" sz="1600" baseline="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trị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baseline="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cụ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baseline="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thể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select * from employee  where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pub_id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in ('0877','9999')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[NOT]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EXIST(gt1,gt2…)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altLang="vi-VN" sz="1600" baseline="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TỒN TẠI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select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field_list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from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table_list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where [not] exists (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value_list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) 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Constantia" pitchFamily="18" charset="0"/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Field IS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[NOT] NULL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Phép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xác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baseline="0" dirty="0" err="1">
                          <a:solidFill>
                            <a:schemeClr val="tx1"/>
                          </a:solidFill>
                        </a:rPr>
                        <a:t>định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NULL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77568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Text_Field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[NOT]</a:t>
                      </a:r>
                      <a:r>
                        <a:rPr lang="en-US" sz="16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LIKE [N]’value’</a:t>
                      </a:r>
                      <a:endParaRPr lang="vi-VN" sz="160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Dấu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%: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Thay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cho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nhóm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ký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tự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bất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kỳ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VD 1: select * from titles where  title LIKE ‘%computer%' </a:t>
                      </a: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Dấu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_: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Thay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cho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ký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tự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bất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kỳ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VD 2: select * from authors WHERE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au_fname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LIKE '_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ean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‘</a:t>
                      </a: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Dấu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[ ]: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Thay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cho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ký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tự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trong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phạm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vi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hiện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thời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VD 3: select * from authors WHERE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au_lname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LIKE '[C-P]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ar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' </a:t>
                      </a: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Dấu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[^]: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Một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ký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tự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thuộc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phạm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vi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hiện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thời</a:t>
                      </a:r>
                      <a:endParaRPr lang="en-US" altLang="vi-VN" sz="16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R="0" algn="l" eaLnBrk="1" hangingPunct="1">
                        <a:lnSpc>
                          <a:spcPct val="90000"/>
                        </a:lnSpc>
                      </a:pP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VD 4: select * from authors WHERE </a:t>
                      </a:r>
                      <a:r>
                        <a:rPr lang="en-US" altLang="vi-VN" sz="1600" dirty="0" err="1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au_lname</a:t>
                      </a:r>
                      <a:r>
                        <a:rPr lang="en-US" altLang="vi-VN" sz="1600" dirty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LIKE '[^C-P]%' 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62029C90-4181-463F-97DF-12DE51724C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96;p14">
            <a:extLst>
              <a:ext uri="{FF2B5EF4-FFF2-40B4-BE49-F238E27FC236}">
                <a16:creationId xmlns:a16="http://schemas.microsoft.com/office/drawing/2014/main" id="{5436C57C-029D-4E3C-A36F-CC90B3610237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28298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" y="825313"/>
            <a:ext cx="3049233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D. Truy vấn </a:t>
            </a:r>
            <a:r>
              <a:rPr lang="en-US" sz="1867" b="1" dirty="0" err="1"/>
              <a:t>lồng</a:t>
            </a:r>
            <a:r>
              <a:rPr lang="en-US" sz="1867" b="1" dirty="0"/>
              <a:t> truy vấn</a:t>
            </a:r>
            <a:endParaRPr lang="vi-VN" sz="1867" b="1" dirty="0"/>
          </a:p>
        </p:txBody>
      </p:sp>
      <p:sp>
        <p:nvSpPr>
          <p:cNvPr id="2" name="Rectangle 1"/>
          <p:cNvSpPr/>
          <p:nvPr/>
        </p:nvSpPr>
        <p:spPr>
          <a:xfrm>
            <a:off x="535376" y="1235695"/>
            <a:ext cx="11324448" cy="5409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phát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biểu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select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bên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phát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biểu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select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khác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gọi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là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truy vấn con</a:t>
            </a:r>
          </a:p>
          <a:p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Ví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dụ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r>
              <a:rPr lang="en-US" sz="2133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orderID</a:t>
            </a:r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CustomerID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33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orders o </a:t>
            </a:r>
            <a:r>
              <a:rPr lang="en-US" sz="2133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30</a:t>
            </a:r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</a:p>
          <a:p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133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quantity </a:t>
            </a:r>
          </a:p>
          <a:p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133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[order details] od </a:t>
            </a:r>
          </a:p>
          <a:p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133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133" dirty="0" err="1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orderID</a:t>
            </a:r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</a:t>
            </a:r>
            <a:r>
              <a:rPr lang="en-US" sz="2133" dirty="0" err="1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orderID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</a:t>
            </a:r>
            <a:r>
              <a:rPr lang="en-US" sz="2133" dirty="0" err="1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133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productId</a:t>
            </a:r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2133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 </a:t>
            </a:r>
          </a:p>
          <a:p>
            <a:r>
              <a:rPr lang="en-US" sz="2133" dirty="0">
                <a:solidFill>
                  <a:srgbClr val="808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90000"/>
              </a:lnSpc>
            </a:pPr>
            <a:endParaRPr lang="en-US" altLang="vi-VN" sz="2133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Qúa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lnSpc>
                <a:spcPct val="90000"/>
              </a:lnSpc>
            </a:pP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1- Truy vấn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ngoài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gửi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truy vấn con giá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trường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liên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kết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orderID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2- Thực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truy vấn con</a:t>
            </a:r>
          </a:p>
          <a:p>
            <a:pPr>
              <a:lnSpc>
                <a:spcPct val="90000"/>
              </a:lnSpc>
            </a:pP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3- Truy vấn con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trả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về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giá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truy vấn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ngoài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. Giá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Quantity.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Nếu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Quantity &lt;30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thì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đơn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này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đưa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tập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kết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quả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4- Truy vấn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ngoài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với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bản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ghi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tiếp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(Giá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tiếp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theo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trường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liên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2133" dirty="0" err="1">
                <a:latin typeface="Times New Roman" pitchFamily="18" charset="0"/>
                <a:cs typeface="Times New Roman" pitchFamily="18" charset="0"/>
              </a:rPr>
              <a:t>kết</a:t>
            </a:r>
            <a:r>
              <a:rPr lang="en-US" altLang="vi-VN" sz="2133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DBBDA1BA-E84E-4F13-9E7B-3B5C3B2605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0DE201F7-4504-45F6-8661-6E529D25EADD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926567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" y="837036"/>
            <a:ext cx="273344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E. </a:t>
            </a:r>
            <a:r>
              <a:rPr lang="en-US" sz="1867" b="1" dirty="0" err="1"/>
              <a:t>Sử</a:t>
            </a:r>
            <a:r>
              <a:rPr lang="en-US" sz="1867" b="1" dirty="0"/>
              <a:t> </a:t>
            </a:r>
            <a:r>
              <a:rPr lang="en-US" sz="1867" b="1" dirty="0" err="1"/>
              <a:t>dụng</a:t>
            </a:r>
            <a:r>
              <a:rPr lang="en-US" sz="1867" b="1" dirty="0"/>
              <a:t> MAX - ALL</a:t>
            </a:r>
            <a:endParaRPr lang="vi-VN" sz="1867" b="1" dirty="0"/>
          </a:p>
        </p:txBody>
      </p:sp>
      <p:sp>
        <p:nvSpPr>
          <p:cNvPr id="3" name="Rectangle 2"/>
          <p:cNvSpPr/>
          <p:nvPr/>
        </p:nvSpPr>
        <p:spPr>
          <a:xfrm>
            <a:off x="228600" y="1235695"/>
            <a:ext cx="49530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vi-VN" sz="16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Ví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dụ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Max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giá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lớn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endParaRPr lang="en-US" altLang="vi-VN" sz="16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select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TenSV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Diem</a:t>
            </a: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from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KETQUA 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DMSV sv</a:t>
            </a: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where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 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Diem 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808080"/>
                </a:solidFill>
                <a:latin typeface="Consolas"/>
              </a:rPr>
              <a:t>(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	select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Diem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srgbClr val="FF00FF"/>
                </a:solidFill>
                <a:latin typeface="Consolas"/>
              </a:rPr>
              <a:t>max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(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Diem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)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	from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KETQUA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DMMH </a:t>
            </a: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	where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600" dirty="0">
                <a:solidFill>
                  <a:prstClr val="black"/>
                </a:solidFill>
                <a:latin typeface="Consolas"/>
              </a:rPr>
              <a:t>	DMMH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KETQUA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MaMH </a:t>
            </a:r>
          </a:p>
          <a:p>
            <a:r>
              <a:rPr lang="vi-VN" sz="1600" dirty="0">
                <a:solidFill>
                  <a:srgbClr val="808080"/>
                </a:solidFill>
                <a:latin typeface="Consolas"/>
              </a:rPr>
              <a:t>	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600" dirty="0">
                <a:solidFill>
                  <a:prstClr val="black"/>
                </a:solidFill>
                <a:latin typeface="Consolas"/>
              </a:rPr>
              <a:t>	DMMH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TenMH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srgbClr val="FF0000"/>
                </a:solidFill>
                <a:latin typeface="Consolas"/>
              </a:rPr>
              <a:t>N'Cơ sở dữ liệu'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808080"/>
                </a:solidFill>
                <a:latin typeface="Consolas"/>
              </a:rPr>
              <a:t>)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endParaRPr lang="en-US" altLang="vi-VN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80559" y="1397000"/>
            <a:ext cx="6299200" cy="3736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Ví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dụ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All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để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giá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trị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lớn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vi-VN" sz="1600" b="1" dirty="0" err="1">
                <a:latin typeface="Times New Roman" pitchFamily="18" charset="0"/>
                <a:cs typeface="Times New Roman" pitchFamily="18" charset="0"/>
              </a:rPr>
              <a:t>nhất</a:t>
            </a:r>
            <a:r>
              <a:rPr lang="en-US" altLang="vi-VN" sz="1600" b="1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>
              <a:lnSpc>
                <a:spcPct val="90000"/>
              </a:lnSpc>
            </a:pPr>
            <a:endParaRPr lang="en-US" altLang="vi-VN" sz="16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select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TenSV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Diem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/>
              </a:rPr>
              <a:t>from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DMSV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sv</a:t>
            </a:r>
            <a:r>
              <a:rPr lang="en-US" sz="1600" dirty="0" err="1">
                <a:solidFill>
                  <a:srgbClr val="808080"/>
                </a:solidFill>
                <a:latin typeface="Consolas"/>
              </a:rPr>
              <a:t>,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KETQUA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kq</a:t>
            </a:r>
            <a:r>
              <a:rPr lang="en-US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DMMH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mh</a:t>
            </a:r>
            <a:endParaRPr lang="en-US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where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 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MaMH 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TenMH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srgbClr val="FF0000"/>
                </a:solidFill>
                <a:latin typeface="Consolas"/>
              </a:rPr>
              <a:t>N'Cơ sở dữ liệu'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808080"/>
                </a:solidFill>
                <a:latin typeface="Consolas"/>
              </a:rPr>
              <a:t>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Diem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&gt;=all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808080"/>
                </a:solidFill>
                <a:latin typeface="Consolas"/>
              </a:rPr>
              <a:t>(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	select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Diem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/>
              </a:rPr>
              <a:t>	from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DMSV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sv</a:t>
            </a:r>
            <a:r>
              <a:rPr lang="en-US" sz="1600" dirty="0" err="1">
                <a:solidFill>
                  <a:srgbClr val="808080"/>
                </a:solidFill>
                <a:latin typeface="Consolas"/>
              </a:rPr>
              <a:t>,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KETQUA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kq</a:t>
            </a:r>
            <a:r>
              <a:rPr lang="en-US" sz="1600" dirty="0">
                <a:solidFill>
                  <a:srgbClr val="808080"/>
                </a:solidFill>
                <a:latin typeface="Consolas"/>
              </a:rPr>
              <a:t>,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DMMH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as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mh</a:t>
            </a:r>
            <a:endParaRPr lang="en-US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0000FF"/>
                </a:solidFill>
                <a:latin typeface="Consolas"/>
              </a:rPr>
              <a:t>	where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MaSV 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600" dirty="0">
                <a:solidFill>
                  <a:prstClr val="black"/>
                </a:solidFill>
                <a:latin typeface="Consolas"/>
              </a:rPr>
              <a:t>	kq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MaMH 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and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vi-VN" sz="1600" dirty="0">
                <a:solidFill>
                  <a:prstClr val="black"/>
                </a:solidFill>
                <a:latin typeface="Consolas"/>
              </a:rPr>
              <a:t>	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.</a:t>
            </a:r>
            <a:r>
              <a:rPr lang="vi-VN" sz="1600" dirty="0">
                <a:solidFill>
                  <a:prstClr val="black"/>
                </a:solidFill>
                <a:latin typeface="Consolas"/>
              </a:rPr>
              <a:t>TenMH</a:t>
            </a:r>
            <a:r>
              <a:rPr lang="vi-VN" sz="16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vi-VN" sz="1600" dirty="0">
                <a:solidFill>
                  <a:srgbClr val="FF0000"/>
                </a:solidFill>
                <a:latin typeface="Consolas"/>
              </a:rPr>
              <a:t>N'Cơ sở dữ liệu'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r>
              <a:rPr lang="vi-VN" sz="1600" dirty="0">
                <a:solidFill>
                  <a:srgbClr val="808080"/>
                </a:solidFill>
                <a:latin typeface="Consolas"/>
              </a:rPr>
              <a:t>)</a:t>
            </a:r>
            <a:endParaRPr lang="vi-VN" sz="1600" dirty="0">
              <a:solidFill>
                <a:prstClr val="black"/>
              </a:solidFill>
              <a:latin typeface="Consolas"/>
            </a:endParaRPr>
          </a:p>
          <a:p>
            <a:endParaRPr lang="vi-VN" sz="1600" dirty="0">
              <a:solidFill>
                <a:prstClr val="black"/>
              </a:solidFill>
              <a:latin typeface="Consolas"/>
            </a:endParaRPr>
          </a:p>
        </p:txBody>
      </p:sp>
      <p:pic>
        <p:nvPicPr>
          <p:cNvPr id="8" name="Google Shape;95;p14">
            <a:extLst>
              <a:ext uri="{FF2B5EF4-FFF2-40B4-BE49-F238E27FC236}">
                <a16:creationId xmlns:a16="http://schemas.microsoft.com/office/drawing/2014/main" id="{7CB4618C-2C75-4FBB-B6E0-FB683FCE27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6;p14">
            <a:extLst>
              <a:ext uri="{FF2B5EF4-FFF2-40B4-BE49-F238E27FC236}">
                <a16:creationId xmlns:a16="http://schemas.microsoft.com/office/drawing/2014/main" id="{815F569E-EF61-44FF-9EAF-6D1947BCAC16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bản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427038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825313"/>
            <a:ext cx="3930884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b="1" dirty="0"/>
              <a:t>F. </a:t>
            </a:r>
            <a:r>
              <a:rPr lang="en-US" sz="1867" b="1" dirty="0" err="1"/>
              <a:t>Sử</a:t>
            </a:r>
            <a:r>
              <a:rPr lang="en-US" sz="1867" b="1" dirty="0"/>
              <a:t> </a:t>
            </a:r>
            <a:r>
              <a:rPr lang="en-US" sz="1867" b="1" dirty="0" err="1"/>
              <a:t>dụng</a:t>
            </a:r>
            <a:r>
              <a:rPr lang="en-US" sz="1867" b="1" dirty="0"/>
              <a:t> GROUP BY - HAVING</a:t>
            </a:r>
            <a:endParaRPr lang="vi-VN" sz="1867" b="1" dirty="0"/>
          </a:p>
        </p:txBody>
      </p:sp>
      <p:pic>
        <p:nvPicPr>
          <p:cNvPr id="3074" name="Picture 2" descr="https://res.cloudinary.com/dyd911kmh/image/upload/f_auto,q_auto:best/v1548693187/1_faadj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201" y="1235695"/>
            <a:ext cx="7226300" cy="552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oogle Shape;95;p14">
            <a:extLst>
              <a:ext uri="{FF2B5EF4-FFF2-40B4-BE49-F238E27FC236}">
                <a16:creationId xmlns:a16="http://schemas.microsoft.com/office/drawing/2014/main" id="{5FDDE2F6-4950-4529-B4E2-7CDDB27C301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2725" b="56345"/>
          <a:stretch/>
        </p:blipFill>
        <p:spPr>
          <a:xfrm>
            <a:off x="0" y="0"/>
            <a:ext cx="12192000" cy="78970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6;p14">
            <a:extLst>
              <a:ext uri="{FF2B5EF4-FFF2-40B4-BE49-F238E27FC236}">
                <a16:creationId xmlns:a16="http://schemas.microsoft.com/office/drawing/2014/main" id="{DC4AB8BE-B6F6-492A-BBB3-2B7475150374}"/>
              </a:ext>
            </a:extLst>
          </p:cNvPr>
          <p:cNvSpPr txBox="1"/>
          <p:nvPr/>
        </p:nvSpPr>
        <p:spPr>
          <a:xfrm>
            <a:off x="48066" y="91490"/>
            <a:ext cx="7188200" cy="59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Truy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02931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QA-LightBlue-Reverse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1401</TotalTime>
  <Words>1227</Words>
  <Application>Microsoft Office PowerPoint</Application>
  <PresentationFormat>Widescreen</PresentationFormat>
  <Paragraphs>167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Alegreya</vt:lpstr>
      <vt:lpstr>Arial</vt:lpstr>
      <vt:lpstr>Calibri</vt:lpstr>
      <vt:lpstr>Consolas</vt:lpstr>
      <vt:lpstr>Constantia</vt:lpstr>
      <vt:lpstr>Myriad Pro</vt:lpstr>
      <vt:lpstr>Noto Sans Symbols</vt:lpstr>
      <vt:lpstr>Quattrocento Sans</vt:lpstr>
      <vt:lpstr>Times New Roman</vt:lpstr>
      <vt:lpstr>Office Theme</vt:lpstr>
      <vt:lpstr>LQA-LightBlue-Reverse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KHANH</dc:creator>
  <cp:lastModifiedBy>huy nguyễn</cp:lastModifiedBy>
  <cp:revision>658</cp:revision>
  <dcterms:modified xsi:type="dcterms:W3CDTF">2022-03-29T06:44:43Z</dcterms:modified>
</cp:coreProperties>
</file>